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notesMasterIdLst>
    <p:notesMasterId r:id="rId36"/>
  </p:notesMasterIdLst>
  <p:sldIdLst>
    <p:sldId id="256" r:id="rId2"/>
    <p:sldId id="258" r:id="rId3"/>
    <p:sldId id="290" r:id="rId4"/>
    <p:sldId id="299" r:id="rId5"/>
    <p:sldId id="301" r:id="rId6"/>
    <p:sldId id="300" r:id="rId7"/>
    <p:sldId id="291" r:id="rId8"/>
    <p:sldId id="304" r:id="rId9"/>
    <p:sldId id="271" r:id="rId10"/>
    <p:sldId id="344" r:id="rId11"/>
    <p:sldId id="346" r:id="rId12"/>
    <p:sldId id="324" r:id="rId13"/>
    <p:sldId id="319" r:id="rId14"/>
    <p:sldId id="320" r:id="rId15"/>
    <p:sldId id="325" r:id="rId16"/>
    <p:sldId id="326" r:id="rId17"/>
    <p:sldId id="327" r:id="rId18"/>
    <p:sldId id="328" r:id="rId19"/>
    <p:sldId id="329" r:id="rId20"/>
    <p:sldId id="330" r:id="rId21"/>
    <p:sldId id="331" r:id="rId22"/>
    <p:sldId id="349" r:id="rId23"/>
    <p:sldId id="350" r:id="rId24"/>
    <p:sldId id="351" r:id="rId25"/>
    <p:sldId id="341" r:id="rId26"/>
    <p:sldId id="342" r:id="rId27"/>
    <p:sldId id="343" r:id="rId28"/>
    <p:sldId id="334" r:id="rId29"/>
    <p:sldId id="275" r:id="rId30"/>
    <p:sldId id="352" r:id="rId31"/>
    <p:sldId id="353" r:id="rId32"/>
    <p:sldId id="285" r:id="rId33"/>
    <p:sldId id="340" r:id="rId34"/>
    <p:sldId id="298" r:id="rId35"/>
  </p:sldIdLst>
  <p:sldSz cx="9144000" cy="5143500" type="screen16x9"/>
  <p:notesSz cx="6858000" cy="9144000"/>
  <p:embeddedFontLst>
    <p:embeddedFont>
      <p:font typeface="Impact" panose="020B0806030902050204" pitchFamily="34" charset="0"/>
      <p:regular r:id="rId37"/>
    </p:embeddedFont>
    <p:embeddedFont>
      <p:font typeface="Calibri" panose="020F0502020204030204" pitchFamily="34" charset="0"/>
      <p:regular r:id="rId38"/>
      <p:bold r:id="rId39"/>
      <p:italic r:id="rId40"/>
      <p:boldItalic r:id="rId41"/>
    </p:embeddedFont>
    <p:embeddedFont>
      <p:font typeface="Cambria Math" panose="02040503050406030204" pitchFamily="18" charset="0"/>
      <p:regular r:id="rId42"/>
    </p:embeddedFont>
    <p:embeddedFont>
      <p:font typeface="黑体" panose="02010609060101010101" pitchFamily="49" charset="-122"/>
      <p:regular r:id="rId43"/>
    </p:embeddedFont>
    <p:embeddedFont>
      <p:font typeface="굴림" panose="020B0600000101010101" pitchFamily="34" charset="-127"/>
      <p:regular r:id="rId44"/>
    </p:embeddedFont>
    <p:embeddedFont>
      <p:font typeface="微软雅黑" panose="020B0503020204020204" pitchFamily="34" charset="-122"/>
      <p:regular r:id="rId45"/>
      <p:bold r:id="rId46"/>
    </p:embeddedFont>
    <p:embeddedFont>
      <p:font typeface="Century Gothic" panose="020B0502020202020204" pitchFamily="34" charset="0"/>
      <p:regular r:id="rId47"/>
      <p:bold r:id="rId48"/>
      <p:italic r:id="rId49"/>
      <p:boldItalic r:id="rId50"/>
    </p:embeddedFont>
    <p:embeddedFont>
      <p:font typeface="幼圆" panose="02010509060101010101" pitchFamily="49" charset="-122"/>
      <p:regular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06D"/>
    <a:srgbClr val="E2E2E2"/>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3" d="100"/>
          <a:sy n="143" d="100"/>
        </p:scale>
        <p:origin x="126" y="13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没有访存操作所测时间</c:v>
          </c:tx>
          <c:spPr>
            <a:solidFill>
              <a:schemeClr val="accent1"/>
            </a:solidFill>
            <a:ln>
              <a:noFill/>
            </a:ln>
            <a:effectLst/>
          </c:spPr>
          <c:invertIfNegative val="0"/>
          <c:cat>
            <c:numRef>
              <c:f>Sheet1!$G$21:$G$70</c:f>
              <c:numCache>
                <c:formatCode>General</c:formatCode>
                <c:ptCount val="50"/>
                <c:pt idx="0">
                  <c:v>5000</c:v>
                </c:pt>
                <c:pt idx="1">
                  <c:v>5100</c:v>
                </c:pt>
                <c:pt idx="2">
                  <c:v>5200</c:v>
                </c:pt>
                <c:pt idx="3">
                  <c:v>5300</c:v>
                </c:pt>
                <c:pt idx="4">
                  <c:v>5400</c:v>
                </c:pt>
                <c:pt idx="5">
                  <c:v>5500</c:v>
                </c:pt>
                <c:pt idx="6">
                  <c:v>5600</c:v>
                </c:pt>
                <c:pt idx="7">
                  <c:v>5700</c:v>
                </c:pt>
                <c:pt idx="8">
                  <c:v>5800</c:v>
                </c:pt>
                <c:pt idx="9">
                  <c:v>5900</c:v>
                </c:pt>
                <c:pt idx="10">
                  <c:v>6000</c:v>
                </c:pt>
                <c:pt idx="11">
                  <c:v>6100</c:v>
                </c:pt>
                <c:pt idx="12">
                  <c:v>6200</c:v>
                </c:pt>
                <c:pt idx="13">
                  <c:v>6300</c:v>
                </c:pt>
                <c:pt idx="14">
                  <c:v>6400</c:v>
                </c:pt>
                <c:pt idx="15">
                  <c:v>6500</c:v>
                </c:pt>
                <c:pt idx="16">
                  <c:v>6600</c:v>
                </c:pt>
                <c:pt idx="17">
                  <c:v>6700</c:v>
                </c:pt>
                <c:pt idx="18">
                  <c:v>6800</c:v>
                </c:pt>
                <c:pt idx="19">
                  <c:v>6900</c:v>
                </c:pt>
                <c:pt idx="20">
                  <c:v>7000</c:v>
                </c:pt>
                <c:pt idx="21">
                  <c:v>7100</c:v>
                </c:pt>
                <c:pt idx="22">
                  <c:v>7200</c:v>
                </c:pt>
                <c:pt idx="23">
                  <c:v>7300</c:v>
                </c:pt>
                <c:pt idx="24">
                  <c:v>7400</c:v>
                </c:pt>
                <c:pt idx="25">
                  <c:v>7500</c:v>
                </c:pt>
                <c:pt idx="26">
                  <c:v>7600</c:v>
                </c:pt>
                <c:pt idx="27">
                  <c:v>7700</c:v>
                </c:pt>
                <c:pt idx="28">
                  <c:v>7800</c:v>
                </c:pt>
                <c:pt idx="29">
                  <c:v>7900</c:v>
                </c:pt>
                <c:pt idx="30">
                  <c:v>8000</c:v>
                </c:pt>
                <c:pt idx="31">
                  <c:v>8100</c:v>
                </c:pt>
                <c:pt idx="32">
                  <c:v>8200</c:v>
                </c:pt>
                <c:pt idx="33">
                  <c:v>8300</c:v>
                </c:pt>
                <c:pt idx="34">
                  <c:v>8400</c:v>
                </c:pt>
                <c:pt idx="35">
                  <c:v>8500</c:v>
                </c:pt>
                <c:pt idx="36">
                  <c:v>8600</c:v>
                </c:pt>
                <c:pt idx="37">
                  <c:v>8700</c:v>
                </c:pt>
                <c:pt idx="38">
                  <c:v>8800</c:v>
                </c:pt>
                <c:pt idx="39">
                  <c:v>8900</c:v>
                </c:pt>
                <c:pt idx="40">
                  <c:v>9000</c:v>
                </c:pt>
                <c:pt idx="41">
                  <c:v>9100</c:v>
                </c:pt>
                <c:pt idx="42">
                  <c:v>9200</c:v>
                </c:pt>
                <c:pt idx="43">
                  <c:v>9300</c:v>
                </c:pt>
                <c:pt idx="44">
                  <c:v>9400</c:v>
                </c:pt>
                <c:pt idx="45">
                  <c:v>9500</c:v>
                </c:pt>
                <c:pt idx="46">
                  <c:v>9600</c:v>
                </c:pt>
                <c:pt idx="47">
                  <c:v>9700</c:v>
                </c:pt>
                <c:pt idx="48">
                  <c:v>9800</c:v>
                </c:pt>
                <c:pt idx="49">
                  <c:v>9900</c:v>
                </c:pt>
              </c:numCache>
            </c:numRef>
          </c:cat>
          <c:val>
            <c:numRef>
              <c:f>Sheet1!$H$21:$H$70</c:f>
              <c:numCache>
                <c:formatCode>General</c:formatCode>
                <c:ptCount val="50"/>
                <c:pt idx="0">
                  <c:v>0</c:v>
                </c:pt>
                <c:pt idx="1">
                  <c:v>0</c:v>
                </c:pt>
                <c:pt idx="2">
                  <c:v>0</c:v>
                </c:pt>
                <c:pt idx="3">
                  <c:v>0</c:v>
                </c:pt>
                <c:pt idx="4">
                  <c:v>0</c:v>
                </c:pt>
                <c:pt idx="5">
                  <c:v>0</c:v>
                </c:pt>
                <c:pt idx="6">
                  <c:v>0</c:v>
                </c:pt>
                <c:pt idx="7">
                  <c:v>0</c:v>
                </c:pt>
                <c:pt idx="8">
                  <c:v>0</c:v>
                </c:pt>
                <c:pt idx="9">
                  <c:v>0</c:v>
                </c:pt>
                <c:pt idx="10">
                  <c:v>2</c:v>
                </c:pt>
                <c:pt idx="11">
                  <c:v>2</c:v>
                </c:pt>
                <c:pt idx="12">
                  <c:v>3</c:v>
                </c:pt>
                <c:pt idx="13">
                  <c:v>11</c:v>
                </c:pt>
                <c:pt idx="14">
                  <c:v>33</c:v>
                </c:pt>
                <c:pt idx="15">
                  <c:v>18</c:v>
                </c:pt>
                <c:pt idx="16">
                  <c:v>33</c:v>
                </c:pt>
                <c:pt idx="17">
                  <c:v>63</c:v>
                </c:pt>
                <c:pt idx="18">
                  <c:v>35</c:v>
                </c:pt>
                <c:pt idx="19">
                  <c:v>45</c:v>
                </c:pt>
                <c:pt idx="20">
                  <c:v>56</c:v>
                </c:pt>
                <c:pt idx="21">
                  <c:v>26</c:v>
                </c:pt>
                <c:pt idx="22">
                  <c:v>27</c:v>
                </c:pt>
                <c:pt idx="23">
                  <c:v>37</c:v>
                </c:pt>
                <c:pt idx="24">
                  <c:v>23</c:v>
                </c:pt>
                <c:pt idx="25">
                  <c:v>9</c:v>
                </c:pt>
                <c:pt idx="26">
                  <c:v>7</c:v>
                </c:pt>
                <c:pt idx="27">
                  <c:v>12</c:v>
                </c:pt>
                <c:pt idx="28">
                  <c:v>4</c:v>
                </c:pt>
                <c:pt idx="29">
                  <c:v>3</c:v>
                </c:pt>
                <c:pt idx="30">
                  <c:v>4</c:v>
                </c:pt>
                <c:pt idx="31">
                  <c:v>5</c:v>
                </c:pt>
                <c:pt idx="32">
                  <c:v>3</c:v>
                </c:pt>
                <c:pt idx="33">
                  <c:v>1</c:v>
                </c:pt>
                <c:pt idx="34">
                  <c:v>5</c:v>
                </c:pt>
                <c:pt idx="35">
                  <c:v>3</c:v>
                </c:pt>
                <c:pt idx="36">
                  <c:v>2</c:v>
                </c:pt>
                <c:pt idx="37">
                  <c:v>7</c:v>
                </c:pt>
                <c:pt idx="38">
                  <c:v>0</c:v>
                </c:pt>
                <c:pt idx="39">
                  <c:v>2</c:v>
                </c:pt>
                <c:pt idx="40">
                  <c:v>0</c:v>
                </c:pt>
                <c:pt idx="41">
                  <c:v>0</c:v>
                </c:pt>
                <c:pt idx="42">
                  <c:v>1</c:v>
                </c:pt>
                <c:pt idx="43">
                  <c:v>1</c:v>
                </c:pt>
                <c:pt idx="44">
                  <c:v>1</c:v>
                </c:pt>
                <c:pt idx="45">
                  <c:v>0</c:v>
                </c:pt>
                <c:pt idx="46">
                  <c:v>0</c:v>
                </c:pt>
                <c:pt idx="47">
                  <c:v>2</c:v>
                </c:pt>
                <c:pt idx="48">
                  <c:v>0</c:v>
                </c:pt>
                <c:pt idx="49">
                  <c:v>0</c:v>
                </c:pt>
              </c:numCache>
            </c:numRef>
          </c:val>
          <c:extLst>
            <c:ext xmlns:c16="http://schemas.microsoft.com/office/drawing/2014/chart" uri="{C3380CC4-5D6E-409C-BE32-E72D297353CC}">
              <c16:uniqueId val="{00000000-0F87-4F3C-8F33-C8D008FC2CB7}"/>
            </c:ext>
          </c:extLst>
        </c:ser>
        <c:ser>
          <c:idx val="1"/>
          <c:order val="1"/>
          <c:tx>
            <c:v>有访存操作所测时间</c:v>
          </c:tx>
          <c:spPr>
            <a:solidFill>
              <a:schemeClr val="accent2"/>
            </a:solidFill>
            <a:ln>
              <a:noFill/>
            </a:ln>
            <a:effectLst/>
          </c:spPr>
          <c:invertIfNegative val="0"/>
          <c:cat>
            <c:numRef>
              <c:f>Sheet1!$G$21:$G$70</c:f>
              <c:numCache>
                <c:formatCode>General</c:formatCode>
                <c:ptCount val="50"/>
                <c:pt idx="0">
                  <c:v>5000</c:v>
                </c:pt>
                <c:pt idx="1">
                  <c:v>5100</c:v>
                </c:pt>
                <c:pt idx="2">
                  <c:v>5200</c:v>
                </c:pt>
                <c:pt idx="3">
                  <c:v>5300</c:v>
                </c:pt>
                <c:pt idx="4">
                  <c:v>5400</c:v>
                </c:pt>
                <c:pt idx="5">
                  <c:v>5500</c:v>
                </c:pt>
                <c:pt idx="6">
                  <c:v>5600</c:v>
                </c:pt>
                <c:pt idx="7">
                  <c:v>5700</c:v>
                </c:pt>
                <c:pt idx="8">
                  <c:v>5800</c:v>
                </c:pt>
                <c:pt idx="9">
                  <c:v>5900</c:v>
                </c:pt>
                <c:pt idx="10">
                  <c:v>6000</c:v>
                </c:pt>
                <c:pt idx="11">
                  <c:v>6100</c:v>
                </c:pt>
                <c:pt idx="12">
                  <c:v>6200</c:v>
                </c:pt>
                <c:pt idx="13">
                  <c:v>6300</c:v>
                </c:pt>
                <c:pt idx="14">
                  <c:v>6400</c:v>
                </c:pt>
                <c:pt idx="15">
                  <c:v>6500</c:v>
                </c:pt>
                <c:pt idx="16">
                  <c:v>6600</c:v>
                </c:pt>
                <c:pt idx="17">
                  <c:v>6700</c:v>
                </c:pt>
                <c:pt idx="18">
                  <c:v>6800</c:v>
                </c:pt>
                <c:pt idx="19">
                  <c:v>6900</c:v>
                </c:pt>
                <c:pt idx="20">
                  <c:v>7000</c:v>
                </c:pt>
                <c:pt idx="21">
                  <c:v>7100</c:v>
                </c:pt>
                <c:pt idx="22">
                  <c:v>7200</c:v>
                </c:pt>
                <c:pt idx="23">
                  <c:v>7300</c:v>
                </c:pt>
                <c:pt idx="24">
                  <c:v>7400</c:v>
                </c:pt>
                <c:pt idx="25">
                  <c:v>7500</c:v>
                </c:pt>
                <c:pt idx="26">
                  <c:v>7600</c:v>
                </c:pt>
                <c:pt idx="27">
                  <c:v>7700</c:v>
                </c:pt>
                <c:pt idx="28">
                  <c:v>7800</c:v>
                </c:pt>
                <c:pt idx="29">
                  <c:v>7900</c:v>
                </c:pt>
                <c:pt idx="30">
                  <c:v>8000</c:v>
                </c:pt>
                <c:pt idx="31">
                  <c:v>8100</c:v>
                </c:pt>
                <c:pt idx="32">
                  <c:v>8200</c:v>
                </c:pt>
                <c:pt idx="33">
                  <c:v>8300</c:v>
                </c:pt>
                <c:pt idx="34">
                  <c:v>8400</c:v>
                </c:pt>
                <c:pt idx="35">
                  <c:v>8500</c:v>
                </c:pt>
                <c:pt idx="36">
                  <c:v>8600</c:v>
                </c:pt>
                <c:pt idx="37">
                  <c:v>8700</c:v>
                </c:pt>
                <c:pt idx="38">
                  <c:v>8800</c:v>
                </c:pt>
                <c:pt idx="39">
                  <c:v>8900</c:v>
                </c:pt>
                <c:pt idx="40">
                  <c:v>9000</c:v>
                </c:pt>
                <c:pt idx="41">
                  <c:v>9100</c:v>
                </c:pt>
                <c:pt idx="42">
                  <c:v>9200</c:v>
                </c:pt>
                <c:pt idx="43">
                  <c:v>9300</c:v>
                </c:pt>
                <c:pt idx="44">
                  <c:v>9400</c:v>
                </c:pt>
                <c:pt idx="45">
                  <c:v>9500</c:v>
                </c:pt>
                <c:pt idx="46">
                  <c:v>9600</c:v>
                </c:pt>
                <c:pt idx="47">
                  <c:v>9700</c:v>
                </c:pt>
                <c:pt idx="48">
                  <c:v>9800</c:v>
                </c:pt>
                <c:pt idx="49">
                  <c:v>9900</c:v>
                </c:pt>
              </c:numCache>
            </c:numRef>
          </c:cat>
          <c:val>
            <c:numRef>
              <c:f>Sheet1!$I$21:$I$70</c:f>
              <c:numCache>
                <c:formatCode>General</c:formatCode>
                <c:ptCount val="50"/>
                <c:pt idx="0">
                  <c:v>0</c:v>
                </c:pt>
                <c:pt idx="1">
                  <c:v>0</c:v>
                </c:pt>
                <c:pt idx="2">
                  <c:v>0</c:v>
                </c:pt>
                <c:pt idx="3">
                  <c:v>0</c:v>
                </c:pt>
                <c:pt idx="4">
                  <c:v>0</c:v>
                </c:pt>
                <c:pt idx="5">
                  <c:v>0</c:v>
                </c:pt>
                <c:pt idx="6">
                  <c:v>0</c:v>
                </c:pt>
                <c:pt idx="7">
                  <c:v>0</c:v>
                </c:pt>
                <c:pt idx="8">
                  <c:v>0</c:v>
                </c:pt>
                <c:pt idx="9">
                  <c:v>0</c:v>
                </c:pt>
                <c:pt idx="10">
                  <c:v>0</c:v>
                </c:pt>
                <c:pt idx="11">
                  <c:v>0</c:v>
                </c:pt>
                <c:pt idx="12">
                  <c:v>3</c:v>
                </c:pt>
                <c:pt idx="13">
                  <c:v>8</c:v>
                </c:pt>
                <c:pt idx="14">
                  <c:v>15</c:v>
                </c:pt>
                <c:pt idx="15">
                  <c:v>22</c:v>
                </c:pt>
                <c:pt idx="16">
                  <c:v>16</c:v>
                </c:pt>
                <c:pt idx="17">
                  <c:v>48</c:v>
                </c:pt>
                <c:pt idx="18">
                  <c:v>33</c:v>
                </c:pt>
                <c:pt idx="19">
                  <c:v>30</c:v>
                </c:pt>
                <c:pt idx="20">
                  <c:v>59</c:v>
                </c:pt>
                <c:pt idx="21">
                  <c:v>20</c:v>
                </c:pt>
                <c:pt idx="22">
                  <c:v>18</c:v>
                </c:pt>
                <c:pt idx="23">
                  <c:v>26</c:v>
                </c:pt>
                <c:pt idx="24">
                  <c:v>41</c:v>
                </c:pt>
                <c:pt idx="25">
                  <c:v>22</c:v>
                </c:pt>
                <c:pt idx="26">
                  <c:v>11</c:v>
                </c:pt>
                <c:pt idx="27">
                  <c:v>16</c:v>
                </c:pt>
                <c:pt idx="28">
                  <c:v>12</c:v>
                </c:pt>
                <c:pt idx="29">
                  <c:v>9</c:v>
                </c:pt>
                <c:pt idx="30">
                  <c:v>15</c:v>
                </c:pt>
                <c:pt idx="31">
                  <c:v>9</c:v>
                </c:pt>
                <c:pt idx="32">
                  <c:v>5</c:v>
                </c:pt>
                <c:pt idx="33">
                  <c:v>2</c:v>
                </c:pt>
                <c:pt idx="34">
                  <c:v>8</c:v>
                </c:pt>
                <c:pt idx="35">
                  <c:v>6</c:v>
                </c:pt>
                <c:pt idx="36">
                  <c:v>1</c:v>
                </c:pt>
                <c:pt idx="37">
                  <c:v>3</c:v>
                </c:pt>
                <c:pt idx="38">
                  <c:v>3</c:v>
                </c:pt>
                <c:pt idx="39">
                  <c:v>0</c:v>
                </c:pt>
                <c:pt idx="40">
                  <c:v>4</c:v>
                </c:pt>
                <c:pt idx="41">
                  <c:v>1</c:v>
                </c:pt>
                <c:pt idx="42">
                  <c:v>0</c:v>
                </c:pt>
                <c:pt idx="43">
                  <c:v>1</c:v>
                </c:pt>
                <c:pt idx="44">
                  <c:v>0</c:v>
                </c:pt>
                <c:pt idx="45">
                  <c:v>0</c:v>
                </c:pt>
                <c:pt idx="46">
                  <c:v>2</c:v>
                </c:pt>
                <c:pt idx="47">
                  <c:v>2</c:v>
                </c:pt>
                <c:pt idx="48">
                  <c:v>1</c:v>
                </c:pt>
                <c:pt idx="49">
                  <c:v>3</c:v>
                </c:pt>
              </c:numCache>
            </c:numRef>
          </c:val>
          <c:extLst>
            <c:ext xmlns:c16="http://schemas.microsoft.com/office/drawing/2014/chart" uri="{C3380CC4-5D6E-409C-BE32-E72D297353CC}">
              <c16:uniqueId val="{00000001-0F87-4F3C-8F33-C8D008FC2CB7}"/>
            </c:ext>
          </c:extLst>
        </c:ser>
        <c:dLbls>
          <c:showLegendKey val="0"/>
          <c:showVal val="0"/>
          <c:showCatName val="0"/>
          <c:showSerName val="0"/>
          <c:showPercent val="0"/>
          <c:showBubbleSize val="0"/>
        </c:dLbls>
        <c:gapWidth val="219"/>
        <c:overlap val="-27"/>
        <c:axId val="726945488"/>
        <c:axId val="726945816"/>
      </c:barChart>
      <c:catAx>
        <c:axId val="7269454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probe</a:t>
                </a:r>
                <a:r>
                  <a:rPr lang="zh-CN" altLang="en-US"/>
                  <a:t>操作所测时间</a:t>
                </a:r>
                <a:r>
                  <a:rPr lang="en-US" altLang="zh-CN"/>
                  <a:t>/ns</a:t>
                </a:r>
                <a:endParaRPr lang="zh-CN" alt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6945816"/>
        <c:crosses val="autoZero"/>
        <c:auto val="1"/>
        <c:lblAlgn val="ctr"/>
        <c:lblOffset val="100"/>
        <c:noMultiLvlLbl val="0"/>
      </c:catAx>
      <c:valAx>
        <c:axId val="726945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在相应时间点的分布次数</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69454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AC0784-6F4B-4D60-85B2-3548FE91FCF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C735E9E0-75D9-4ED2-95AF-FD91783C16AA}">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遍历密钥所有可能取值</a:t>
          </a:r>
          <a:r>
            <a:rPr lang="en-US" altLang="zh-CN" sz="2000" b="1" dirty="0">
              <a:solidFill>
                <a:srgbClr val="203864"/>
              </a:solidFill>
            </a:rPr>
            <a:t>k</a:t>
          </a:r>
          <a:endParaRPr lang="zh-CN" altLang="en-US" sz="2000" b="1" dirty="0">
            <a:solidFill>
              <a:srgbClr val="203864"/>
            </a:solidFill>
          </a:endParaRPr>
        </a:p>
      </dgm:t>
    </dgm:pt>
    <dgm:pt modelId="{B6E7F75B-FF05-4D16-BA92-FA260E811A83}" type="parTrans" cxnId="{87BC046D-D030-4A59-B21F-7BCEA45FAE97}">
      <dgm:prSet/>
      <dgm:spPr/>
      <dgm:t>
        <a:bodyPr/>
        <a:lstStyle/>
        <a:p>
          <a:endParaRPr lang="zh-CN" altLang="en-US"/>
        </a:p>
      </dgm:t>
    </dgm:pt>
    <dgm:pt modelId="{C9D1D9BE-5E06-4A70-8271-9BD0724E859A}" type="sibTrans" cxnId="{87BC046D-D030-4A59-B21F-7BCEA45FAE97}">
      <dgm:prSet/>
      <dgm:spPr/>
      <dgm:t>
        <a:bodyPr/>
        <a:lstStyle/>
        <a:p>
          <a:endParaRPr lang="zh-CN" altLang="en-US"/>
        </a:p>
      </dgm:t>
    </dgm:pt>
    <dgm:pt modelId="{21660214-F864-437A-9A0F-AC7880BE8423}">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获取密钥</a:t>
          </a:r>
          <a:r>
            <a:rPr lang="en-US" altLang="zh-CN" sz="2000" b="1" dirty="0">
              <a:solidFill>
                <a:srgbClr val="203864"/>
              </a:solidFill>
            </a:rPr>
            <a:t>k</a:t>
          </a:r>
          <a:r>
            <a:rPr lang="zh-CN" altLang="en-US" sz="2000" b="1" dirty="0">
              <a:solidFill>
                <a:srgbClr val="203864"/>
              </a:solidFill>
            </a:rPr>
            <a:t>所对应的度量分数</a:t>
          </a:r>
        </a:p>
      </dgm:t>
    </dgm:pt>
    <dgm:pt modelId="{986DF24F-1AC1-4D5F-913D-E813A77F3175}" type="parTrans" cxnId="{8644E55C-9FEB-4A28-BEF0-40576F4A41ED}">
      <dgm:prSet/>
      <dgm:spPr/>
      <dgm:t>
        <a:bodyPr/>
        <a:lstStyle/>
        <a:p>
          <a:endParaRPr lang="zh-CN" altLang="en-US"/>
        </a:p>
      </dgm:t>
    </dgm:pt>
    <dgm:pt modelId="{B3832E56-16D3-4D86-B95E-303F04934511}" type="sibTrans" cxnId="{8644E55C-9FEB-4A28-BEF0-40576F4A41ED}">
      <dgm:prSet/>
      <dgm:spPr/>
      <dgm:t>
        <a:bodyPr/>
        <a:lstStyle/>
        <a:p>
          <a:endParaRPr lang="zh-CN" altLang="en-US"/>
        </a:p>
      </dgm:t>
    </dgm:pt>
    <mc:AlternateContent xmlns:mc="http://schemas.openxmlformats.org/markup-compatibility/2006" xmlns:a14="http://schemas.microsoft.com/office/drawing/2010/main">
      <mc:Choice Requires="a14">
        <dgm:pt modelId="{B82426F5-0DBC-427C-8FBA-20FADBB2D550}">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smtClean="0">
                  <a:solidFill>
                    <a:srgbClr val="203864"/>
                  </a:solidFill>
                </a:rPr>
                <a:t>对可疑度进行排序，可疑度最高的</a:t>
              </a:r>
              <a14:m>
                <m:oMath xmlns:m="http://schemas.openxmlformats.org/officeDocument/2006/math">
                  <m:acc>
                    <m:accPr>
                      <m:chr m:val="̂"/>
                      <m:ctrlPr>
                        <a:rPr lang="zh-CN" altLang="en-US" sz="2000" b="1" i="1" smtClean="0">
                          <a:solidFill>
                            <a:srgbClr val="203864"/>
                          </a:solidFill>
                          <a:latin typeface="Cambria Math" panose="02040503050406030204" pitchFamily="18" charset="0"/>
                        </a:rPr>
                      </m:ctrlPr>
                    </m:accPr>
                    <m:e>
                      <m:r>
                        <a:rPr lang="en-US" altLang="zh-CN" sz="2000" b="1" i="1" smtClean="0">
                          <a:solidFill>
                            <a:srgbClr val="203864"/>
                          </a:solidFill>
                          <a:latin typeface="Cambria Math" panose="02040503050406030204" pitchFamily="18" charset="0"/>
                        </a:rPr>
                        <m:t>𝒌</m:t>
                      </m:r>
                    </m:e>
                  </m:acc>
                </m:oMath>
              </a14:m>
              <a:r>
                <a:rPr lang="zh-CN" altLang="en-US" sz="2000" b="1" dirty="0" smtClean="0">
                  <a:solidFill>
                    <a:srgbClr val="203864"/>
                  </a:solidFill>
                </a:rPr>
                <a:t>为攻击结果</a:t>
              </a:r>
              <a:endParaRPr lang="zh-CN" altLang="en-US" sz="2000" b="1" dirty="0">
                <a:solidFill>
                  <a:srgbClr val="203864"/>
                </a:solidFill>
              </a:endParaRPr>
            </a:p>
          </dgm:t>
        </dgm:pt>
      </mc:Choice>
      <mc:Fallback xmlns="">
        <dgm:pt modelId="{B82426F5-0DBC-427C-8FBA-20FADBB2D550}">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smtClean="0">
                  <a:solidFill>
                    <a:srgbClr val="203864"/>
                  </a:solidFill>
                </a:rPr>
                <a:t>对可疑度进行排序，可疑度最高的</a:t>
              </a:r>
              <a:r>
                <a:rPr lang="en-US" altLang="zh-CN" sz="2000" b="1" i="0" smtClean="0">
                  <a:solidFill>
                    <a:srgbClr val="203864"/>
                  </a:solidFill>
                  <a:latin typeface="Cambria Math" panose="02040503050406030204" pitchFamily="18" charset="0"/>
                </a:rPr>
                <a:t>𝒌</a:t>
              </a:r>
              <a:r>
                <a:rPr lang="zh-CN" altLang="en-US" sz="2000" b="1" i="0" smtClean="0">
                  <a:solidFill>
                    <a:srgbClr val="203864"/>
                  </a:solidFill>
                  <a:latin typeface="Cambria Math" panose="02040503050406030204" pitchFamily="18" charset="0"/>
                </a:rPr>
                <a:t> ̂</a:t>
              </a:r>
              <a:r>
                <a:rPr lang="zh-CN" altLang="en-US" sz="2000" b="1" dirty="0" smtClean="0">
                  <a:solidFill>
                    <a:srgbClr val="203864"/>
                  </a:solidFill>
                </a:rPr>
                <a:t>为攻击结果</a:t>
              </a:r>
              <a:endParaRPr lang="zh-CN" altLang="en-US" sz="2000" b="1" dirty="0">
                <a:solidFill>
                  <a:srgbClr val="203864"/>
                </a:solidFill>
              </a:endParaRPr>
            </a:p>
          </dgm:t>
        </dgm:pt>
      </mc:Fallback>
    </mc:AlternateContent>
    <dgm:pt modelId="{5A3F6BED-7974-4197-A3C4-6A58146E42B3}" type="parTrans" cxnId="{4ACB59FF-5DDA-4654-A202-EAE2310590E8}">
      <dgm:prSet/>
      <dgm:spPr/>
      <dgm:t>
        <a:bodyPr/>
        <a:lstStyle/>
        <a:p>
          <a:endParaRPr lang="zh-CN" altLang="en-US"/>
        </a:p>
      </dgm:t>
    </dgm:pt>
    <dgm:pt modelId="{3746C903-F42A-4253-8DD4-33E3B6F1BA1F}" type="sibTrans" cxnId="{4ACB59FF-5DDA-4654-A202-EAE2310590E8}">
      <dgm:prSet/>
      <dgm:spPr/>
      <dgm:t>
        <a:bodyPr/>
        <a:lstStyle/>
        <a:p>
          <a:endParaRPr lang="zh-CN" altLang="en-US"/>
        </a:p>
      </dgm:t>
    </dgm:pt>
    <dgm:pt modelId="{B0C5FE55-C1BA-4AEC-9910-0450E5E05562}" type="pres">
      <dgm:prSet presAssocID="{AAAC0784-6F4B-4D60-85B2-3548FE91FCF5}" presName="CompostProcess" presStyleCnt="0">
        <dgm:presLayoutVars>
          <dgm:dir/>
          <dgm:resizeHandles val="exact"/>
        </dgm:presLayoutVars>
      </dgm:prSet>
      <dgm:spPr/>
      <dgm:t>
        <a:bodyPr/>
        <a:lstStyle/>
        <a:p>
          <a:endParaRPr lang="zh-CN" altLang="en-US"/>
        </a:p>
      </dgm:t>
    </dgm:pt>
    <dgm:pt modelId="{B5E9D716-08F1-4E11-A629-41731354FD0C}" type="pres">
      <dgm:prSet presAssocID="{AAAC0784-6F4B-4D60-85B2-3548FE91FCF5}" presName="arrow" presStyleLbl="bgShp" presStyleIdx="0" presStyleCnt="1"/>
      <dgm:spPr/>
    </dgm:pt>
    <dgm:pt modelId="{99855D00-6151-40A4-B2BC-7A15CFB52D1E}" type="pres">
      <dgm:prSet presAssocID="{AAAC0784-6F4B-4D60-85B2-3548FE91FCF5}" presName="linearProcess" presStyleCnt="0"/>
      <dgm:spPr/>
    </dgm:pt>
    <dgm:pt modelId="{75A4A61A-ED0E-4978-8932-C0B79720310C}" type="pres">
      <dgm:prSet presAssocID="{C735E9E0-75D9-4ED2-95AF-FD91783C16AA}" presName="textNode" presStyleLbl="node1" presStyleIdx="0" presStyleCnt="3">
        <dgm:presLayoutVars>
          <dgm:bulletEnabled val="1"/>
        </dgm:presLayoutVars>
      </dgm:prSet>
      <dgm:spPr/>
      <dgm:t>
        <a:bodyPr/>
        <a:lstStyle/>
        <a:p>
          <a:endParaRPr lang="zh-CN" altLang="en-US"/>
        </a:p>
      </dgm:t>
    </dgm:pt>
    <dgm:pt modelId="{0DBC1932-6055-4B6D-A88A-1A3F7187D23B}" type="pres">
      <dgm:prSet presAssocID="{C9D1D9BE-5E06-4A70-8271-9BD0724E859A}" presName="sibTrans" presStyleCnt="0"/>
      <dgm:spPr/>
    </dgm:pt>
    <dgm:pt modelId="{00D7A139-B344-4562-B74D-49E8657FD0AF}" type="pres">
      <dgm:prSet presAssocID="{21660214-F864-437A-9A0F-AC7880BE8423}" presName="textNode" presStyleLbl="node1" presStyleIdx="1" presStyleCnt="3">
        <dgm:presLayoutVars>
          <dgm:bulletEnabled val="1"/>
        </dgm:presLayoutVars>
      </dgm:prSet>
      <dgm:spPr/>
      <dgm:t>
        <a:bodyPr/>
        <a:lstStyle/>
        <a:p>
          <a:endParaRPr lang="zh-CN" altLang="en-US"/>
        </a:p>
      </dgm:t>
    </dgm:pt>
    <dgm:pt modelId="{27B0904F-CB41-4B44-B956-5721CAE1C770}" type="pres">
      <dgm:prSet presAssocID="{B3832E56-16D3-4D86-B95E-303F04934511}" presName="sibTrans" presStyleCnt="0"/>
      <dgm:spPr/>
    </dgm:pt>
    <dgm:pt modelId="{A92884CC-8F75-45A9-9626-85C51FAAF202}" type="pres">
      <dgm:prSet presAssocID="{B82426F5-0DBC-427C-8FBA-20FADBB2D550}" presName="textNode" presStyleLbl="node1" presStyleIdx="2" presStyleCnt="3">
        <dgm:presLayoutVars>
          <dgm:bulletEnabled val="1"/>
        </dgm:presLayoutVars>
      </dgm:prSet>
      <dgm:spPr/>
      <dgm:t>
        <a:bodyPr/>
        <a:lstStyle/>
        <a:p>
          <a:endParaRPr lang="zh-CN" altLang="en-US"/>
        </a:p>
      </dgm:t>
    </dgm:pt>
  </dgm:ptLst>
  <dgm:cxnLst>
    <dgm:cxn modelId="{B64AAB44-729D-4AF4-A828-683325D27BF6}" type="presOf" srcId="{AAAC0784-6F4B-4D60-85B2-3548FE91FCF5}" destId="{B0C5FE55-C1BA-4AEC-9910-0450E5E05562}" srcOrd="0" destOrd="0" presId="urn:microsoft.com/office/officeart/2005/8/layout/hProcess9"/>
    <dgm:cxn modelId="{87BC046D-D030-4A59-B21F-7BCEA45FAE97}" srcId="{AAAC0784-6F4B-4D60-85B2-3548FE91FCF5}" destId="{C735E9E0-75D9-4ED2-95AF-FD91783C16AA}" srcOrd="0" destOrd="0" parTransId="{B6E7F75B-FF05-4D16-BA92-FA260E811A83}" sibTransId="{C9D1D9BE-5E06-4A70-8271-9BD0724E859A}"/>
    <dgm:cxn modelId="{4932E59E-6CF0-49FB-A1FE-35C4FDD3236D}" type="presOf" srcId="{B82426F5-0DBC-427C-8FBA-20FADBB2D550}" destId="{A92884CC-8F75-45A9-9626-85C51FAAF202}" srcOrd="0" destOrd="0" presId="urn:microsoft.com/office/officeart/2005/8/layout/hProcess9"/>
    <dgm:cxn modelId="{56AD26F8-55E8-4962-B230-B0C79AD1111D}" type="presOf" srcId="{21660214-F864-437A-9A0F-AC7880BE8423}" destId="{00D7A139-B344-4562-B74D-49E8657FD0AF}" srcOrd="0" destOrd="0" presId="urn:microsoft.com/office/officeart/2005/8/layout/hProcess9"/>
    <dgm:cxn modelId="{4ACB59FF-5DDA-4654-A202-EAE2310590E8}" srcId="{AAAC0784-6F4B-4D60-85B2-3548FE91FCF5}" destId="{B82426F5-0DBC-427C-8FBA-20FADBB2D550}" srcOrd="2" destOrd="0" parTransId="{5A3F6BED-7974-4197-A3C4-6A58146E42B3}" sibTransId="{3746C903-F42A-4253-8DD4-33E3B6F1BA1F}"/>
    <dgm:cxn modelId="{8644E55C-9FEB-4A28-BEF0-40576F4A41ED}" srcId="{AAAC0784-6F4B-4D60-85B2-3548FE91FCF5}" destId="{21660214-F864-437A-9A0F-AC7880BE8423}" srcOrd="1" destOrd="0" parTransId="{986DF24F-1AC1-4D5F-913D-E813A77F3175}" sibTransId="{B3832E56-16D3-4D86-B95E-303F04934511}"/>
    <dgm:cxn modelId="{4C07F49F-25A2-4501-9574-E19ECFADFA38}" type="presOf" srcId="{C735E9E0-75D9-4ED2-95AF-FD91783C16AA}" destId="{75A4A61A-ED0E-4978-8932-C0B79720310C}" srcOrd="0" destOrd="0" presId="urn:microsoft.com/office/officeart/2005/8/layout/hProcess9"/>
    <dgm:cxn modelId="{BD79B143-001F-4142-9851-2E8F11E762EE}" type="presParOf" srcId="{B0C5FE55-C1BA-4AEC-9910-0450E5E05562}" destId="{B5E9D716-08F1-4E11-A629-41731354FD0C}" srcOrd="0" destOrd="0" presId="urn:microsoft.com/office/officeart/2005/8/layout/hProcess9"/>
    <dgm:cxn modelId="{A04CE756-49D1-4B51-AC40-929BD37A3224}" type="presParOf" srcId="{B0C5FE55-C1BA-4AEC-9910-0450E5E05562}" destId="{99855D00-6151-40A4-B2BC-7A15CFB52D1E}" srcOrd="1" destOrd="0" presId="urn:microsoft.com/office/officeart/2005/8/layout/hProcess9"/>
    <dgm:cxn modelId="{0547EC26-5EA3-40AE-8B57-2CCF1D208A1F}" type="presParOf" srcId="{99855D00-6151-40A4-B2BC-7A15CFB52D1E}" destId="{75A4A61A-ED0E-4978-8932-C0B79720310C}" srcOrd="0" destOrd="0" presId="urn:microsoft.com/office/officeart/2005/8/layout/hProcess9"/>
    <dgm:cxn modelId="{51C9FF41-50C6-4A78-BCFA-3F0FC082C3C3}" type="presParOf" srcId="{99855D00-6151-40A4-B2BC-7A15CFB52D1E}" destId="{0DBC1932-6055-4B6D-A88A-1A3F7187D23B}" srcOrd="1" destOrd="0" presId="urn:microsoft.com/office/officeart/2005/8/layout/hProcess9"/>
    <dgm:cxn modelId="{8E7FB51F-8FB0-418C-9367-41715FC15092}" type="presParOf" srcId="{99855D00-6151-40A4-B2BC-7A15CFB52D1E}" destId="{00D7A139-B344-4562-B74D-49E8657FD0AF}" srcOrd="2" destOrd="0" presId="urn:microsoft.com/office/officeart/2005/8/layout/hProcess9"/>
    <dgm:cxn modelId="{39CC64C0-F78E-4EE4-B1FC-75F3E14F1AF5}" type="presParOf" srcId="{99855D00-6151-40A4-B2BC-7A15CFB52D1E}" destId="{27B0904F-CB41-4B44-B956-5721CAE1C770}" srcOrd="3" destOrd="0" presId="urn:microsoft.com/office/officeart/2005/8/layout/hProcess9"/>
    <dgm:cxn modelId="{5F3DACD2-1FCB-443A-81C2-62E59FAA8DE8}" type="presParOf" srcId="{99855D00-6151-40A4-B2BC-7A15CFB52D1E}" destId="{A92884CC-8F75-45A9-9626-85C51FAAF20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AC0784-6F4B-4D60-85B2-3548FE91FCF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C735E9E0-75D9-4ED2-95AF-FD91783C16AA}">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遍历密钥所有可能取值</a:t>
          </a:r>
          <a:r>
            <a:rPr lang="en-US" altLang="zh-CN" sz="2000" b="1" dirty="0">
              <a:solidFill>
                <a:srgbClr val="203864"/>
              </a:solidFill>
            </a:rPr>
            <a:t>k</a:t>
          </a:r>
          <a:endParaRPr lang="zh-CN" altLang="en-US" sz="2000" b="1" dirty="0">
            <a:solidFill>
              <a:srgbClr val="203864"/>
            </a:solidFill>
          </a:endParaRPr>
        </a:p>
      </dgm:t>
    </dgm:pt>
    <dgm:pt modelId="{B6E7F75B-FF05-4D16-BA92-FA260E811A83}" type="parTrans" cxnId="{87BC046D-D030-4A59-B21F-7BCEA45FAE97}">
      <dgm:prSet/>
      <dgm:spPr/>
      <dgm:t>
        <a:bodyPr/>
        <a:lstStyle/>
        <a:p>
          <a:endParaRPr lang="zh-CN" altLang="en-US"/>
        </a:p>
      </dgm:t>
    </dgm:pt>
    <dgm:pt modelId="{C9D1D9BE-5E06-4A70-8271-9BD0724E859A}" type="sibTrans" cxnId="{87BC046D-D030-4A59-B21F-7BCEA45FAE97}">
      <dgm:prSet/>
      <dgm:spPr/>
      <dgm:t>
        <a:bodyPr/>
        <a:lstStyle/>
        <a:p>
          <a:endParaRPr lang="zh-CN" altLang="en-US"/>
        </a:p>
      </dgm:t>
    </dgm:pt>
    <dgm:pt modelId="{21660214-F864-437A-9A0F-AC7880BE8423}">
      <dgm:prSet phldrT="[文本]"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algn="ctr"/>
          <a:r>
            <a:rPr lang="zh-CN" altLang="en-US" sz="2000" b="1" dirty="0">
              <a:solidFill>
                <a:srgbClr val="203864"/>
              </a:solidFill>
            </a:rPr>
            <a:t>获取密钥</a:t>
          </a:r>
          <a:r>
            <a:rPr lang="en-US" altLang="zh-CN" sz="2000" b="1" dirty="0">
              <a:solidFill>
                <a:srgbClr val="203864"/>
              </a:solidFill>
            </a:rPr>
            <a:t>k</a:t>
          </a:r>
          <a:r>
            <a:rPr lang="zh-CN" altLang="en-US" sz="2000" b="1" dirty="0">
              <a:solidFill>
                <a:srgbClr val="203864"/>
              </a:solidFill>
            </a:rPr>
            <a:t>所对应的度量分数</a:t>
          </a:r>
        </a:p>
      </dgm:t>
    </dgm:pt>
    <dgm:pt modelId="{986DF24F-1AC1-4D5F-913D-E813A77F3175}" type="parTrans" cxnId="{8644E55C-9FEB-4A28-BEF0-40576F4A41ED}">
      <dgm:prSet/>
      <dgm:spPr/>
      <dgm:t>
        <a:bodyPr/>
        <a:lstStyle/>
        <a:p>
          <a:endParaRPr lang="zh-CN" altLang="en-US"/>
        </a:p>
      </dgm:t>
    </dgm:pt>
    <dgm:pt modelId="{B3832E56-16D3-4D86-B95E-303F04934511}" type="sibTrans" cxnId="{8644E55C-9FEB-4A28-BEF0-40576F4A41ED}">
      <dgm:prSet/>
      <dgm:spPr/>
      <dgm:t>
        <a:bodyPr/>
        <a:lstStyle/>
        <a:p>
          <a:endParaRPr lang="zh-CN" altLang="en-US"/>
        </a:p>
      </dgm:t>
    </dgm:pt>
    <dgm:pt modelId="{B82426F5-0DBC-427C-8FBA-20FADBB2D550}">
      <dgm:prSet phldrT="[文本]" custT="1"/>
      <dgm:spPr>
        <a:blipFill>
          <a:blip xmlns:r="http://schemas.openxmlformats.org/officeDocument/2006/relationships" r:embed="rId1"/>
          <a:stretch>
            <a:fillRect l="-1120" t="-8293" r="-1401" b="-15610"/>
          </a:stretch>
        </a:blipFill>
        <a:ln w="12700" cap="flat" cmpd="sng" algn="ctr">
          <a:solidFill>
            <a:prstClr val="white">
              <a:hueOff val="0"/>
              <a:satOff val="0"/>
              <a:lumOff val="0"/>
              <a:alphaOff val="0"/>
            </a:prstClr>
          </a:solidFill>
          <a:prstDash val="solid"/>
          <a:miter lim="800000"/>
        </a:ln>
        <a:effectLst/>
      </dgm:spPr>
      <dgm:t>
        <a:bodyPr/>
        <a:lstStyle/>
        <a:p>
          <a:r>
            <a:rPr lang="zh-CN" altLang="en-US">
              <a:noFill/>
            </a:rPr>
            <a:t> </a:t>
          </a:r>
        </a:p>
      </dgm:t>
    </dgm:pt>
    <dgm:pt modelId="{5A3F6BED-7974-4197-A3C4-6A58146E42B3}" type="parTrans" cxnId="{4ACB59FF-5DDA-4654-A202-EAE2310590E8}">
      <dgm:prSet/>
      <dgm:spPr/>
      <dgm:t>
        <a:bodyPr/>
        <a:lstStyle/>
        <a:p>
          <a:endParaRPr lang="zh-CN" altLang="en-US"/>
        </a:p>
      </dgm:t>
    </dgm:pt>
    <dgm:pt modelId="{3746C903-F42A-4253-8DD4-33E3B6F1BA1F}" type="sibTrans" cxnId="{4ACB59FF-5DDA-4654-A202-EAE2310590E8}">
      <dgm:prSet/>
      <dgm:spPr/>
      <dgm:t>
        <a:bodyPr/>
        <a:lstStyle/>
        <a:p>
          <a:endParaRPr lang="zh-CN" altLang="en-US"/>
        </a:p>
      </dgm:t>
    </dgm:pt>
    <dgm:pt modelId="{B0C5FE55-C1BA-4AEC-9910-0450E5E05562}" type="pres">
      <dgm:prSet presAssocID="{AAAC0784-6F4B-4D60-85B2-3548FE91FCF5}" presName="CompostProcess" presStyleCnt="0">
        <dgm:presLayoutVars>
          <dgm:dir/>
          <dgm:resizeHandles val="exact"/>
        </dgm:presLayoutVars>
      </dgm:prSet>
      <dgm:spPr/>
      <dgm:t>
        <a:bodyPr/>
        <a:lstStyle/>
        <a:p>
          <a:endParaRPr lang="zh-CN" altLang="en-US"/>
        </a:p>
      </dgm:t>
    </dgm:pt>
    <dgm:pt modelId="{B5E9D716-08F1-4E11-A629-41731354FD0C}" type="pres">
      <dgm:prSet presAssocID="{AAAC0784-6F4B-4D60-85B2-3548FE91FCF5}" presName="arrow" presStyleLbl="bgShp" presStyleIdx="0" presStyleCnt="1"/>
      <dgm:spPr/>
    </dgm:pt>
    <dgm:pt modelId="{99855D00-6151-40A4-B2BC-7A15CFB52D1E}" type="pres">
      <dgm:prSet presAssocID="{AAAC0784-6F4B-4D60-85B2-3548FE91FCF5}" presName="linearProcess" presStyleCnt="0"/>
      <dgm:spPr/>
    </dgm:pt>
    <dgm:pt modelId="{75A4A61A-ED0E-4978-8932-C0B79720310C}" type="pres">
      <dgm:prSet presAssocID="{C735E9E0-75D9-4ED2-95AF-FD91783C16AA}" presName="textNode" presStyleLbl="node1" presStyleIdx="0" presStyleCnt="3">
        <dgm:presLayoutVars>
          <dgm:bulletEnabled val="1"/>
        </dgm:presLayoutVars>
      </dgm:prSet>
      <dgm:spPr/>
      <dgm:t>
        <a:bodyPr/>
        <a:lstStyle/>
        <a:p>
          <a:endParaRPr lang="zh-CN" altLang="en-US"/>
        </a:p>
      </dgm:t>
    </dgm:pt>
    <dgm:pt modelId="{0DBC1932-6055-4B6D-A88A-1A3F7187D23B}" type="pres">
      <dgm:prSet presAssocID="{C9D1D9BE-5E06-4A70-8271-9BD0724E859A}" presName="sibTrans" presStyleCnt="0"/>
      <dgm:spPr/>
    </dgm:pt>
    <dgm:pt modelId="{00D7A139-B344-4562-B74D-49E8657FD0AF}" type="pres">
      <dgm:prSet presAssocID="{21660214-F864-437A-9A0F-AC7880BE8423}" presName="textNode" presStyleLbl="node1" presStyleIdx="1" presStyleCnt="3">
        <dgm:presLayoutVars>
          <dgm:bulletEnabled val="1"/>
        </dgm:presLayoutVars>
      </dgm:prSet>
      <dgm:spPr/>
      <dgm:t>
        <a:bodyPr/>
        <a:lstStyle/>
        <a:p>
          <a:endParaRPr lang="zh-CN" altLang="en-US"/>
        </a:p>
      </dgm:t>
    </dgm:pt>
    <dgm:pt modelId="{27B0904F-CB41-4B44-B956-5721CAE1C770}" type="pres">
      <dgm:prSet presAssocID="{B3832E56-16D3-4D86-B95E-303F04934511}" presName="sibTrans" presStyleCnt="0"/>
      <dgm:spPr/>
    </dgm:pt>
    <dgm:pt modelId="{A92884CC-8F75-45A9-9626-85C51FAAF202}" type="pres">
      <dgm:prSet presAssocID="{B82426F5-0DBC-427C-8FBA-20FADBB2D550}" presName="textNode" presStyleLbl="node1" presStyleIdx="2" presStyleCnt="3">
        <dgm:presLayoutVars>
          <dgm:bulletEnabled val="1"/>
        </dgm:presLayoutVars>
      </dgm:prSet>
      <dgm:spPr/>
      <dgm:t>
        <a:bodyPr/>
        <a:lstStyle/>
        <a:p>
          <a:endParaRPr lang="zh-CN" altLang="en-US"/>
        </a:p>
      </dgm:t>
    </dgm:pt>
  </dgm:ptLst>
  <dgm:cxnLst>
    <dgm:cxn modelId="{B64AAB44-729D-4AF4-A828-683325D27BF6}" type="presOf" srcId="{AAAC0784-6F4B-4D60-85B2-3548FE91FCF5}" destId="{B0C5FE55-C1BA-4AEC-9910-0450E5E05562}" srcOrd="0" destOrd="0" presId="urn:microsoft.com/office/officeart/2005/8/layout/hProcess9"/>
    <dgm:cxn modelId="{87BC046D-D030-4A59-B21F-7BCEA45FAE97}" srcId="{AAAC0784-6F4B-4D60-85B2-3548FE91FCF5}" destId="{C735E9E0-75D9-4ED2-95AF-FD91783C16AA}" srcOrd="0" destOrd="0" parTransId="{B6E7F75B-FF05-4D16-BA92-FA260E811A83}" sibTransId="{C9D1D9BE-5E06-4A70-8271-9BD0724E859A}"/>
    <dgm:cxn modelId="{4932E59E-6CF0-49FB-A1FE-35C4FDD3236D}" type="presOf" srcId="{B82426F5-0DBC-427C-8FBA-20FADBB2D550}" destId="{A92884CC-8F75-45A9-9626-85C51FAAF202}" srcOrd="0" destOrd="0" presId="urn:microsoft.com/office/officeart/2005/8/layout/hProcess9"/>
    <dgm:cxn modelId="{56AD26F8-55E8-4962-B230-B0C79AD1111D}" type="presOf" srcId="{21660214-F864-437A-9A0F-AC7880BE8423}" destId="{00D7A139-B344-4562-B74D-49E8657FD0AF}" srcOrd="0" destOrd="0" presId="urn:microsoft.com/office/officeart/2005/8/layout/hProcess9"/>
    <dgm:cxn modelId="{4ACB59FF-5DDA-4654-A202-EAE2310590E8}" srcId="{AAAC0784-6F4B-4D60-85B2-3548FE91FCF5}" destId="{B82426F5-0DBC-427C-8FBA-20FADBB2D550}" srcOrd="2" destOrd="0" parTransId="{5A3F6BED-7974-4197-A3C4-6A58146E42B3}" sibTransId="{3746C903-F42A-4253-8DD4-33E3B6F1BA1F}"/>
    <dgm:cxn modelId="{8644E55C-9FEB-4A28-BEF0-40576F4A41ED}" srcId="{AAAC0784-6F4B-4D60-85B2-3548FE91FCF5}" destId="{21660214-F864-437A-9A0F-AC7880BE8423}" srcOrd="1" destOrd="0" parTransId="{986DF24F-1AC1-4D5F-913D-E813A77F3175}" sibTransId="{B3832E56-16D3-4D86-B95E-303F04934511}"/>
    <dgm:cxn modelId="{4C07F49F-25A2-4501-9574-E19ECFADFA38}" type="presOf" srcId="{C735E9E0-75D9-4ED2-95AF-FD91783C16AA}" destId="{75A4A61A-ED0E-4978-8932-C0B79720310C}" srcOrd="0" destOrd="0" presId="urn:microsoft.com/office/officeart/2005/8/layout/hProcess9"/>
    <dgm:cxn modelId="{BD79B143-001F-4142-9851-2E8F11E762EE}" type="presParOf" srcId="{B0C5FE55-C1BA-4AEC-9910-0450E5E05562}" destId="{B5E9D716-08F1-4E11-A629-41731354FD0C}" srcOrd="0" destOrd="0" presId="urn:microsoft.com/office/officeart/2005/8/layout/hProcess9"/>
    <dgm:cxn modelId="{A04CE756-49D1-4B51-AC40-929BD37A3224}" type="presParOf" srcId="{B0C5FE55-C1BA-4AEC-9910-0450E5E05562}" destId="{99855D00-6151-40A4-B2BC-7A15CFB52D1E}" srcOrd="1" destOrd="0" presId="urn:microsoft.com/office/officeart/2005/8/layout/hProcess9"/>
    <dgm:cxn modelId="{0547EC26-5EA3-40AE-8B57-2CCF1D208A1F}" type="presParOf" srcId="{99855D00-6151-40A4-B2BC-7A15CFB52D1E}" destId="{75A4A61A-ED0E-4978-8932-C0B79720310C}" srcOrd="0" destOrd="0" presId="urn:microsoft.com/office/officeart/2005/8/layout/hProcess9"/>
    <dgm:cxn modelId="{51C9FF41-50C6-4A78-BCFA-3F0FC082C3C3}" type="presParOf" srcId="{99855D00-6151-40A4-B2BC-7A15CFB52D1E}" destId="{0DBC1932-6055-4B6D-A88A-1A3F7187D23B}" srcOrd="1" destOrd="0" presId="urn:microsoft.com/office/officeart/2005/8/layout/hProcess9"/>
    <dgm:cxn modelId="{8E7FB51F-8FB0-418C-9367-41715FC15092}" type="presParOf" srcId="{99855D00-6151-40A4-B2BC-7A15CFB52D1E}" destId="{00D7A139-B344-4562-B74D-49E8657FD0AF}" srcOrd="2" destOrd="0" presId="urn:microsoft.com/office/officeart/2005/8/layout/hProcess9"/>
    <dgm:cxn modelId="{39CC64C0-F78E-4EE4-B1FC-75F3E14F1AF5}" type="presParOf" srcId="{99855D00-6151-40A4-B2BC-7A15CFB52D1E}" destId="{27B0904F-CB41-4B44-B956-5721CAE1C770}" srcOrd="3" destOrd="0" presId="urn:microsoft.com/office/officeart/2005/8/layout/hProcess9"/>
    <dgm:cxn modelId="{5F3DACD2-1FCB-443A-81C2-62E59FAA8DE8}" type="presParOf" srcId="{99855D00-6151-40A4-B2BC-7A15CFB52D1E}" destId="{A92884CC-8F75-45A9-9626-85C51FAAF20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9D716-08F1-4E11-A629-41731354FD0C}">
      <dsp:nvSpPr>
        <dsp:cNvPr id="0" name=""/>
        <dsp:cNvSpPr/>
      </dsp:nvSpPr>
      <dsp:spPr>
        <a:xfrm>
          <a:off x="525829" y="0"/>
          <a:ext cx="5959398" cy="309634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4A61A-ED0E-4978-8932-C0B79720310C}">
      <dsp:nvSpPr>
        <dsp:cNvPr id="0" name=""/>
        <dsp:cNvSpPr/>
      </dsp:nvSpPr>
      <dsp:spPr>
        <a:xfrm>
          <a:off x="3380" y="928903"/>
          <a:ext cx="2167248"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889000">
            <a:lnSpc>
              <a:spcPct val="90000"/>
            </a:lnSpc>
            <a:spcBef>
              <a:spcPct val="0"/>
            </a:spcBef>
            <a:spcAft>
              <a:spcPct val="35000"/>
            </a:spcAft>
          </a:pPr>
          <a:r>
            <a:rPr lang="zh-CN" altLang="en-US" sz="2000" b="1" kern="1200" dirty="0">
              <a:solidFill>
                <a:srgbClr val="203864"/>
              </a:solidFill>
            </a:rPr>
            <a:t>遍历密钥所有可能取值</a:t>
          </a:r>
          <a:r>
            <a:rPr lang="en-US" altLang="zh-CN" sz="2000" b="1" kern="1200" dirty="0">
              <a:solidFill>
                <a:srgbClr val="203864"/>
              </a:solidFill>
            </a:rPr>
            <a:t>k</a:t>
          </a:r>
          <a:endParaRPr lang="zh-CN" altLang="en-US" sz="2000" b="1" kern="1200" dirty="0">
            <a:solidFill>
              <a:srgbClr val="203864"/>
            </a:solidFill>
          </a:endParaRPr>
        </a:p>
      </dsp:txBody>
      <dsp:txXfrm>
        <a:off x="63840" y="989363"/>
        <a:ext cx="2046328" cy="1117617"/>
      </dsp:txXfrm>
    </dsp:sp>
    <dsp:sp modelId="{00D7A139-B344-4562-B74D-49E8657FD0AF}">
      <dsp:nvSpPr>
        <dsp:cNvPr id="0" name=""/>
        <dsp:cNvSpPr/>
      </dsp:nvSpPr>
      <dsp:spPr>
        <a:xfrm>
          <a:off x="2421904" y="928903"/>
          <a:ext cx="2167248"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889000">
            <a:lnSpc>
              <a:spcPct val="90000"/>
            </a:lnSpc>
            <a:spcBef>
              <a:spcPct val="0"/>
            </a:spcBef>
            <a:spcAft>
              <a:spcPct val="35000"/>
            </a:spcAft>
          </a:pPr>
          <a:r>
            <a:rPr lang="zh-CN" altLang="en-US" sz="2000" b="1" kern="1200" dirty="0">
              <a:solidFill>
                <a:srgbClr val="203864"/>
              </a:solidFill>
            </a:rPr>
            <a:t>获取密钥</a:t>
          </a:r>
          <a:r>
            <a:rPr lang="en-US" altLang="zh-CN" sz="2000" b="1" kern="1200" dirty="0">
              <a:solidFill>
                <a:srgbClr val="203864"/>
              </a:solidFill>
            </a:rPr>
            <a:t>k</a:t>
          </a:r>
          <a:r>
            <a:rPr lang="zh-CN" altLang="en-US" sz="2000" b="1" kern="1200" dirty="0">
              <a:solidFill>
                <a:srgbClr val="203864"/>
              </a:solidFill>
            </a:rPr>
            <a:t>所对应的度量分数</a:t>
          </a:r>
        </a:p>
      </dsp:txBody>
      <dsp:txXfrm>
        <a:off x="2482364" y="989363"/>
        <a:ext cx="2046328" cy="1117617"/>
      </dsp:txXfrm>
    </dsp:sp>
    <dsp:sp modelId="{A92884CC-8F75-45A9-9626-85C51FAAF202}">
      <dsp:nvSpPr>
        <dsp:cNvPr id="0" name=""/>
        <dsp:cNvSpPr/>
      </dsp:nvSpPr>
      <dsp:spPr>
        <a:xfrm>
          <a:off x="4840427" y="928903"/>
          <a:ext cx="2167248" cy="1238537"/>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203864"/>
              </a:solidFill>
            </a:rPr>
            <a:t>对可疑度进行排序，可疑度最高的</a:t>
          </a:r>
          <a14:m xmlns:a14="http://schemas.microsoft.com/office/drawing/2010/main">
            <m:oMath xmlns:m="http://schemas.openxmlformats.org/officeDocument/2006/math">
              <m:acc>
                <m:accPr>
                  <m:chr m:val="̂"/>
                  <m:ctrlPr>
                    <a:rPr lang="zh-CN" altLang="en-US" sz="2000" b="1" i="1" kern="1200" smtClean="0">
                      <a:solidFill>
                        <a:srgbClr val="203864"/>
                      </a:solidFill>
                      <a:latin typeface="Cambria Math" panose="02040503050406030204" pitchFamily="18" charset="0"/>
                    </a:rPr>
                  </m:ctrlPr>
                </m:accPr>
                <m:e>
                  <m:r>
                    <a:rPr lang="en-US" altLang="zh-CN" sz="2000" b="1" i="1" kern="1200" smtClean="0">
                      <a:solidFill>
                        <a:srgbClr val="203864"/>
                      </a:solidFill>
                      <a:latin typeface="Cambria Math" panose="02040503050406030204" pitchFamily="18" charset="0"/>
                    </a:rPr>
                    <m:t>𝒌</m:t>
                  </m:r>
                </m:e>
              </m:acc>
            </m:oMath>
          </a14:m>
          <a:r>
            <a:rPr lang="zh-CN" altLang="en-US" sz="2000" b="1" kern="1200" dirty="0" smtClean="0">
              <a:solidFill>
                <a:srgbClr val="203864"/>
              </a:solidFill>
            </a:rPr>
            <a:t>为攻击结果</a:t>
          </a:r>
          <a:endParaRPr lang="zh-CN" altLang="en-US" sz="2000" b="1" kern="1200" dirty="0">
            <a:solidFill>
              <a:srgbClr val="203864"/>
            </a:solidFill>
          </a:endParaRPr>
        </a:p>
      </dsp:txBody>
      <dsp:txXfrm>
        <a:off x="4900887" y="989363"/>
        <a:ext cx="2046328" cy="11176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A75E41-DC67-4C41-B662-A4FF56AF8058}" type="datetimeFigureOut">
              <a:rPr lang="zh-CN" altLang="en-US" smtClean="0"/>
              <a:t>2018/3/6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031D22-0C37-4AE8-AAA6-EF65D257B1E8}" type="slidenum">
              <a:rPr lang="zh-CN" altLang="en-US" smtClean="0"/>
              <a:t>‹#›</a:t>
            </a:fld>
            <a:endParaRPr lang="zh-CN" altLang="en-US"/>
          </a:p>
        </p:txBody>
      </p:sp>
    </p:spTree>
    <p:extLst>
      <p:ext uri="{BB962C8B-B14F-4D97-AF65-F5344CB8AC3E}">
        <p14:creationId xmlns:p14="http://schemas.microsoft.com/office/powerpoint/2010/main" val="233234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1</a:t>
            </a:fld>
            <a:endParaRPr lang="zh-CN" altLang="en-US"/>
          </a:p>
        </p:txBody>
      </p:sp>
    </p:spTree>
    <p:extLst>
      <p:ext uri="{BB962C8B-B14F-4D97-AF65-F5344CB8AC3E}">
        <p14:creationId xmlns:p14="http://schemas.microsoft.com/office/powerpoint/2010/main" val="414581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31D22-0C37-4AE8-AAA6-EF65D257B1E8}" type="slidenum">
              <a:rPr lang="zh-CN" altLang="en-US" smtClean="0"/>
              <a:t>33</a:t>
            </a:fld>
            <a:endParaRPr lang="zh-CN" altLang="en-US"/>
          </a:p>
        </p:txBody>
      </p:sp>
    </p:spTree>
    <p:extLst>
      <p:ext uri="{BB962C8B-B14F-4D97-AF65-F5344CB8AC3E}">
        <p14:creationId xmlns:p14="http://schemas.microsoft.com/office/powerpoint/2010/main" val="1483901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34</a:t>
            </a:fld>
            <a:endParaRPr lang="zh-CN" altLang="en-US"/>
          </a:p>
        </p:txBody>
      </p:sp>
    </p:spTree>
    <p:extLst>
      <p:ext uri="{BB962C8B-B14F-4D97-AF65-F5344CB8AC3E}">
        <p14:creationId xmlns:p14="http://schemas.microsoft.com/office/powerpoint/2010/main" val="41458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2</a:t>
            </a:fld>
            <a:endParaRPr lang="zh-CN" altLang="en-US"/>
          </a:p>
        </p:txBody>
      </p:sp>
    </p:spTree>
    <p:extLst>
      <p:ext uri="{BB962C8B-B14F-4D97-AF65-F5344CB8AC3E}">
        <p14:creationId xmlns:p14="http://schemas.microsoft.com/office/powerpoint/2010/main" val="247296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7D6CD-A187-4476-AD7D-58C44BB48257}" type="slidenum">
              <a:rPr lang="zh-CN" altLang="en-US" smtClean="0"/>
              <a:t>3</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7</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9</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031D22-0C37-4AE8-AAA6-EF65D257B1E8}" type="slidenum">
              <a:rPr lang="zh-CN" altLang="en-US" smtClean="0"/>
              <a:t>19</a:t>
            </a:fld>
            <a:endParaRPr lang="zh-CN" altLang="en-US"/>
          </a:p>
        </p:txBody>
      </p:sp>
    </p:spTree>
    <p:extLst>
      <p:ext uri="{BB962C8B-B14F-4D97-AF65-F5344CB8AC3E}">
        <p14:creationId xmlns:p14="http://schemas.microsoft.com/office/powerpoint/2010/main" val="1955729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25</a:t>
            </a:fld>
            <a:endParaRPr lang="zh-CN" altLang="en-US"/>
          </a:p>
        </p:txBody>
      </p:sp>
    </p:spTree>
    <p:extLst>
      <p:ext uri="{BB962C8B-B14F-4D97-AF65-F5344CB8AC3E}">
        <p14:creationId xmlns:p14="http://schemas.microsoft.com/office/powerpoint/2010/main" val="685002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29</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7D6CD-A187-4476-AD7D-58C44BB48257}" type="slidenum">
              <a:rPr lang="zh-CN" altLang="en-US" smtClean="0"/>
              <a:t>32</a:t>
            </a:fld>
            <a:endParaRPr lang="zh-CN" altLang="en-US"/>
          </a:p>
        </p:txBody>
      </p:sp>
    </p:spTree>
    <p:extLst>
      <p:ext uri="{BB962C8B-B14F-4D97-AF65-F5344CB8AC3E}">
        <p14:creationId xmlns:p14="http://schemas.microsoft.com/office/powerpoint/2010/main" val="1890303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47714"/>
          <a:stretch/>
        </p:blipFill>
        <p:spPr>
          <a:xfrm flipH="1">
            <a:off x="-28575" y="0"/>
            <a:ext cx="4171950" cy="5143500"/>
          </a:xfrm>
          <a:prstGeom prst="rect">
            <a:avLst/>
          </a:prstGeom>
        </p:spPr>
      </p:pic>
      <p:sp>
        <p:nvSpPr>
          <p:cNvPr id="11" name="矩形 10"/>
          <p:cNvSpPr/>
          <p:nvPr/>
        </p:nvSpPr>
        <p:spPr>
          <a:xfrm>
            <a:off x="-28575" y="-6531"/>
            <a:ext cx="4781005" cy="5150031"/>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47714"/>
          <a:stretch/>
        </p:blipFill>
        <p:spPr>
          <a:xfrm>
            <a:off x="5095332" y="0"/>
            <a:ext cx="4048669" cy="5143500"/>
          </a:xfrm>
          <a:prstGeom prst="rect">
            <a:avLst/>
          </a:prstGeom>
        </p:spPr>
      </p:pic>
      <p:sp>
        <p:nvSpPr>
          <p:cNvPr id="4" name="Date Placeholder 3"/>
          <p:cNvSpPr>
            <a:spLocks noGrp="1"/>
          </p:cNvSpPr>
          <p:nvPr>
            <p:ph type="dt" sz="half" idx="10"/>
          </p:nvPr>
        </p:nvSpPr>
        <p:spPr/>
        <p:txBody>
          <a:bodyPr/>
          <a:lstStyle/>
          <a:p>
            <a:fld id="{EC596D5A-DC2E-4AAE-A2AB-3C5FBCA6A624}" type="datetimeFigureOut">
              <a:rPr lang="zh-CN" altLang="en-US" smtClean="0"/>
              <a:t>2018/3/6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CC782B1-88CD-4A03-981A-E05FB4213BA5}" type="slidenum">
              <a:rPr lang="zh-CN" altLang="en-US" smtClean="0"/>
              <a:t>‹#›</a:t>
            </a:fld>
            <a:endParaRPr lang="zh-CN" altLang="en-US"/>
          </a:p>
        </p:txBody>
      </p:sp>
      <p:sp>
        <p:nvSpPr>
          <p:cNvPr id="2" name="Title 1"/>
          <p:cNvSpPr>
            <a:spLocks noGrp="1"/>
          </p:cNvSpPr>
          <p:nvPr>
            <p:ph type="ctrTitle"/>
          </p:nvPr>
        </p:nvSpPr>
        <p:spPr>
          <a:xfrm>
            <a:off x="391888" y="1500187"/>
            <a:ext cx="5380262" cy="1372562"/>
          </a:xfrm>
        </p:spPr>
        <p:txBody>
          <a:bodyPr anchor="b">
            <a:noAutofit/>
          </a:bodyPr>
          <a:lstStyle>
            <a:lvl1pPr algn="ctr">
              <a:lnSpc>
                <a:spcPct val="100000"/>
              </a:lnSpc>
              <a:defRPr sz="3000" b="1" i="0">
                <a:solidFill>
                  <a:schemeClr val="accent1"/>
                </a:solidFill>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00924" y="2960853"/>
            <a:ext cx="5380262" cy="443388"/>
          </a:xfrm>
        </p:spPr>
        <p:txBody>
          <a:bodyPr>
            <a:normAutofit/>
          </a:bodyPr>
          <a:lstStyle>
            <a:lvl1pPr marL="0" indent="0" algn="ctr">
              <a:buNone/>
              <a:defRPr sz="1800">
                <a:solidFill>
                  <a:srgbClr val="5F5F5F"/>
                </a:solidFill>
              </a:defRPr>
            </a:lvl1pPr>
            <a:lvl2pPr marL="144661" indent="0" algn="ctr">
              <a:buNone/>
              <a:defRPr sz="600"/>
            </a:lvl2pPr>
            <a:lvl3pPr marL="289322" indent="0" algn="ctr">
              <a:buNone/>
              <a:defRPr sz="600"/>
            </a:lvl3pPr>
            <a:lvl4pPr marL="433983" indent="0" algn="ctr">
              <a:buNone/>
              <a:defRPr sz="500"/>
            </a:lvl4pPr>
            <a:lvl5pPr marL="578644" indent="0" algn="ctr">
              <a:buNone/>
              <a:defRPr sz="500"/>
            </a:lvl5pPr>
            <a:lvl6pPr marL="723305" indent="0" algn="ctr">
              <a:buNone/>
              <a:defRPr sz="500"/>
            </a:lvl6pPr>
            <a:lvl7pPr marL="867966" indent="0" algn="ctr">
              <a:buNone/>
              <a:defRPr sz="500"/>
            </a:lvl7pPr>
            <a:lvl8pPr marL="1012627" indent="0" algn="ctr">
              <a:buNone/>
              <a:defRPr sz="500"/>
            </a:lvl8pPr>
            <a:lvl9pPr marL="1157288" indent="0" algn="ctr">
              <a:buNone/>
              <a:defRPr sz="500"/>
            </a:lvl9pPr>
          </a:lstStyle>
          <a:p>
            <a:r>
              <a:rPr lang="zh-CN" altLang="en-US" smtClean="0"/>
              <a:t>单击此处编辑母版副标题样式</a:t>
            </a:r>
            <a:endParaRPr lang="en-US" dirty="0"/>
          </a:p>
        </p:txBody>
      </p:sp>
    </p:spTree>
    <p:extLst>
      <p:ext uri="{BB962C8B-B14F-4D97-AF65-F5344CB8AC3E}">
        <p14:creationId xmlns:p14="http://schemas.microsoft.com/office/powerpoint/2010/main" val="316821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ppt_x</p:attrName>
                                        </p:attrNameLst>
                                      </p:cBhvr>
                                      <p:tavLst>
                                        <p:tav tm="0">
                                          <p:val>
                                            <p:strVal val="#ppt_x"/>
                                          </p:val>
                                        </p:tav>
                                        <p:tav tm="100000">
                                          <p:val>
                                            <p:strVal val="#ppt_x"/>
                                          </p:val>
                                        </p:tav>
                                      </p:tavLst>
                                    </p:anim>
                                    <p:anim calcmode="lin" valueType="num">
                                      <p:cBhvr>
                                        <p:cTn id="9" dur="2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ppt_x</p:attrName>
                                        </p:attrNameLst>
                                      </p:cBhvr>
                                      <p:tavLst>
                                        <p:tav tm="0">
                                          <p:val>
                                            <p:strVal val="#ppt_x"/>
                                          </p:val>
                                        </p:tav>
                                        <p:tav tm="100000">
                                          <p:val>
                                            <p:strVal val="#ppt_x"/>
                                          </p:val>
                                        </p:tav>
                                      </p:tavLst>
                                    </p:anim>
                                    <p:anim calcmode="lin" valueType="num">
                                      <p:cBhvr>
                                        <p:cTn id="14" dur="2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0" orient="horz" pos="2160" userDrawn="1">
          <p15:clr>
            <a:srgbClr val="FBAE40"/>
          </p15:clr>
        </p15:guide>
        <p15:guide id="1" pos="662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3070071"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针对</a:t>
            </a:r>
            <a:r>
              <a:rPr lang="en-US" altLang="zh-CN" sz="3000" dirty="0" smtClean="0">
                <a:latin typeface="黑体" panose="02010609060101010101" pitchFamily="49" charset="-122"/>
                <a:ea typeface="黑体" panose="02010609060101010101" pitchFamily="49" charset="-122"/>
              </a:rPr>
              <a:t>AES</a:t>
            </a:r>
            <a:r>
              <a:rPr lang="zh-CN" altLang="en-US" sz="3000" dirty="0" smtClean="0">
                <a:latin typeface="黑体" panose="02010609060101010101" pitchFamily="49" charset="-122"/>
                <a:ea typeface="黑体" panose="02010609060101010101" pitchFamily="49" charset="-122"/>
              </a:rPr>
              <a:t>攻击方案</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1698655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562824046"/>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实验验证</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实验环境</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880764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实验验证</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10826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第一轮攻击</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757649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实验验证</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10826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第二轮攻击</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571796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244911590"/>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预防措施</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685351" cy="553998"/>
          </a:xfrm>
          <a:prstGeom prst="rect">
            <a:avLst/>
          </a:prstGeom>
          <a:noFill/>
        </p:spPr>
        <p:txBody>
          <a:bodyPr wrap="none" rtlCol="0">
            <a:spAutoFit/>
          </a:bodyPr>
          <a:lstStyle/>
          <a:p>
            <a:r>
              <a:rPr lang="en-US" altLang="zh-CN" sz="3000" dirty="0" smtClean="0">
                <a:latin typeface="黑体" panose="02010609060101010101" pitchFamily="49" charset="-122"/>
                <a:ea typeface="黑体" panose="02010609060101010101" pitchFamily="49" charset="-122"/>
              </a:rPr>
              <a:t>Cache</a:t>
            </a:r>
            <a:r>
              <a:rPr lang="zh-CN" altLang="en-US" sz="3000" dirty="0" smtClean="0">
                <a:latin typeface="黑体" panose="02010609060101010101" pitchFamily="49" charset="-122"/>
                <a:ea typeface="黑体" panose="02010609060101010101" pitchFamily="49" charset="-122"/>
              </a:rPr>
              <a:t>攻击漏洞</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92393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预防措施</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保护措施</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125336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25" name="表格 24"/>
          <p:cNvGraphicFramePr>
            <a:graphicFrameLocks noGrp="1"/>
          </p:cNvGraphicFramePr>
          <p:nvPr userDrawn="1">
            <p:extLst/>
          </p:nvPr>
        </p:nvGraphicFramePr>
        <p:xfrm>
          <a:off x="-1844" y="10053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绪论</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关键技术与难点</a:t>
                      </a:r>
                      <a:endParaRPr lang="zh-CN" altLang="en-US" sz="120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4606D"/>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rgbClr val="64606D"/>
                          </a:solidFill>
                          <a:latin typeface="微软雅黑" panose="020B0503020204020204" pitchFamily="34" charset="-122"/>
                          <a:ea typeface="微软雅黑" panose="020B0503020204020204" pitchFamily="34" charset="-122"/>
                        </a:rPr>
                        <a:t>研究成果与应用</a:t>
                      </a:r>
                      <a:endParaRPr lang="zh-CN" altLang="en-US" sz="1200" dirty="0">
                        <a:solidFill>
                          <a:srgbClr val="64606D"/>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594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latin typeface="微软雅黑" panose="020B0503020204020204" pitchFamily="34" charset="-122"/>
                          <a:ea typeface="微软雅黑" panose="020B0503020204020204" pitchFamily="34" charset="-122"/>
                        </a:rPr>
                        <a:t>论文总结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1548562"/>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1417814" y="428350"/>
            <a:ext cx="2698175" cy="523220"/>
          </a:xfrm>
          <a:prstGeom prst="rect">
            <a:avLst/>
          </a:prstGeom>
          <a:noFill/>
        </p:spPr>
        <p:txBody>
          <a:bodyPr wrap="none" rtlCol="0">
            <a:spAutoFit/>
          </a:bodyPr>
          <a:lstStyle/>
          <a:p>
            <a:pPr algn="ctr"/>
            <a:r>
              <a:rPr lang="zh-CN" altLang="en-US" sz="2800" dirty="0" smtClean="0">
                <a:solidFill>
                  <a:schemeClr val="tx1">
                    <a:lumMod val="75000"/>
                  </a:schemeClr>
                </a:solidFill>
                <a:latin typeface="微软雅黑" panose="020B0503020204020204" pitchFamily="34" charset="-122"/>
                <a:ea typeface="微软雅黑" panose="020B0503020204020204" pitchFamily="34" charset="-122"/>
              </a:rPr>
              <a:t>关键技术与难点</a:t>
            </a:r>
            <a:endParaRPr lang="zh-CN" altLang="en-US" sz="280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268760" y="3634258"/>
            <a:ext cx="108012" cy="1080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860688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25" name="表格 24"/>
          <p:cNvGraphicFramePr>
            <a:graphicFrameLocks noGrp="1"/>
          </p:cNvGraphicFramePr>
          <p:nvPr userDrawn="1">
            <p:extLst/>
          </p:nvPr>
        </p:nvGraphicFramePr>
        <p:xfrm>
          <a:off x="20370" y="1005370"/>
          <a:ext cx="1259632" cy="2970000"/>
        </p:xfrm>
        <a:graphic>
          <a:graphicData uri="http://schemas.openxmlformats.org/drawingml/2006/table">
            <a:tbl>
              <a:tblPr>
                <a:tableStyleId>{2D5ABB26-0587-4C30-8999-92F81FD0307C}</a:tableStyleId>
              </a:tblPr>
              <a:tblGrid>
                <a:gridCol w="1259632">
                  <a:extLst>
                    <a:ext uri="{9D8B030D-6E8A-4147-A177-3AD203B41FA5}">
                      <a16:colId xmlns:a16="http://schemas.microsoft.com/office/drawing/2014/main" val="20000"/>
                    </a:ext>
                  </a:extLst>
                </a:gridCol>
              </a:tblGrid>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绪论</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endParaRPr lang="zh-CN" altLang="en-US" sz="50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594000">
                <a:tc>
                  <a:txBody>
                    <a:bodyPr/>
                    <a:lstStyle/>
                    <a:p>
                      <a:pPr algn="ctr"/>
                      <a:r>
                        <a:rPr lang="en-US" altLang="zh-CN" sz="1200" baseline="0" dirty="0" smtClean="0">
                          <a:solidFill>
                            <a:schemeClr val="bg1"/>
                          </a:solidFill>
                          <a:latin typeface="微软雅黑" panose="020B0503020204020204" pitchFamily="34" charset="-122"/>
                          <a:ea typeface="微软雅黑" panose="020B0503020204020204" pitchFamily="34" charset="-122"/>
                        </a:rPr>
                        <a:t> </a:t>
                      </a:r>
                      <a:r>
                        <a:rPr lang="zh-CN" altLang="en-US" sz="12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594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bg1"/>
                          </a:solidFill>
                          <a:latin typeface="微软雅黑" panose="020B0503020204020204" pitchFamily="34" charset="-122"/>
                          <a:ea typeface="微软雅黑" panose="020B0503020204020204" pitchFamily="34" charset="-122"/>
                        </a:rPr>
                        <a:t>论文总结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4606D"/>
                    </a:solidFill>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1548562"/>
            <a:ext cx="1268760" cy="57551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1430778" y="428350"/>
            <a:ext cx="1620957" cy="523220"/>
          </a:xfrm>
          <a:prstGeom prst="rect">
            <a:avLst/>
          </a:prstGeom>
          <a:noFill/>
        </p:spPr>
        <p:txBody>
          <a:bodyPr wrap="none" rtlCol="0">
            <a:spAutoFit/>
          </a:bodyP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论文总结</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1829" y="3382780"/>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论文总结</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383055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0" name="直接连接符 29"/>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1658073" y="398294"/>
            <a:ext cx="1569660" cy="507831"/>
          </a:xfrm>
          <a:prstGeom prst="rect">
            <a:avLst/>
          </a:prstGeom>
          <a:noFill/>
        </p:spPr>
        <p:txBody>
          <a:bodyPr wrap="none" rtlCol="0">
            <a:spAutoFit/>
          </a:bodyPr>
          <a:lstStyle/>
          <a:p>
            <a:r>
              <a:rPr lang="zh-CN" altLang="en-US" sz="2700" dirty="0" smtClean="0">
                <a:latin typeface="黑体" panose="02010609060101010101" pitchFamily="49" charset="-122"/>
                <a:ea typeface="黑体" panose="02010609060101010101" pitchFamily="49" charset="-122"/>
              </a:rPr>
              <a:t>论文总结</a:t>
            </a:r>
            <a:endParaRPr lang="zh-CN" altLang="en-US" sz="2700" dirty="0">
              <a:latin typeface="黑体" panose="02010609060101010101" pitchFamily="49" charset="-122"/>
              <a:ea typeface="黑体" panose="02010609060101010101" pitchFamily="49" charset="-122"/>
            </a:endParaRPr>
          </a:p>
        </p:txBody>
      </p:sp>
      <p:graphicFrame>
        <p:nvGraphicFramePr>
          <p:cNvPr id="16" name="表格 15"/>
          <p:cNvGraphicFramePr>
            <a:graphicFrameLocks noGrp="1"/>
          </p:cNvGraphicFramePr>
          <p:nvPr userDrawn="1">
            <p:extLst/>
          </p:nvPr>
        </p:nvGraphicFramePr>
        <p:xfrm>
          <a:off x="6146" y="971682"/>
          <a:ext cx="1268760" cy="2999472"/>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623472">
                <a:tc>
                  <a:txBody>
                    <a:bodyP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矩形 17"/>
          <p:cNvSpPr/>
          <p:nvPr userDrawn="1"/>
        </p:nvSpPr>
        <p:spPr>
          <a:xfrm>
            <a:off x="0" y="954496"/>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绪论</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userDrawn="1"/>
        </p:nvSpPr>
        <p:spPr>
          <a:xfrm>
            <a:off x="2751" y="1559254"/>
            <a:ext cx="1268760" cy="591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1829" y="3382780"/>
            <a:ext cx="1268760" cy="591140"/>
            <a:chOff x="2311936" y="2060849"/>
            <a:chExt cx="1691680" cy="788186"/>
          </a:xfrm>
        </p:grpSpPr>
        <p:sp>
          <p:nvSpPr>
            <p:cNvPr id="14" name="矩形 13"/>
            <p:cNvSpPr/>
            <p:nvPr userDrawn="1"/>
          </p:nvSpPr>
          <p:spPr>
            <a:xfrm>
              <a:off x="2311936" y="2060849"/>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论文总结</a:t>
              </a:r>
              <a:endParaRPr lang="zh-CN" altLang="en-US" sz="1200" dirty="0">
                <a:latin typeface="微软雅黑" panose="020B0503020204020204" pitchFamily="34" charset="-122"/>
                <a:ea typeface="微软雅黑" panose="020B0503020204020204" pitchFamily="34" charset="-122"/>
              </a:endParaRP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3485335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C9AE9-A0B1-4DD8-966A-8988A2E7F308}" type="datetimeFigureOut">
              <a:rPr lang="zh-CN" altLang="en-US" smtClean="0"/>
              <a:t>2018/3/6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AF01A8-666C-47D9-8F1E-E4C085229CB2}" type="slidenum">
              <a:rPr lang="zh-CN" altLang="en-US" smtClean="0"/>
              <a:t>‹#›</a:t>
            </a:fld>
            <a:endParaRPr lang="zh-CN" altLang="en-US"/>
          </a:p>
        </p:txBody>
      </p:sp>
      <p:sp>
        <p:nvSpPr>
          <p:cNvPr id="7" name="Slide Number Placeholder 5"/>
          <p:cNvSpPr txBox="1">
            <a:spLocks/>
          </p:cNvSpPr>
          <p:nvPr/>
        </p:nvSpPr>
        <p:spPr>
          <a:xfrm>
            <a:off x="6572250" y="4881569"/>
            <a:ext cx="2057400" cy="273844"/>
          </a:xfrm>
          <a:prstGeom prst="rect">
            <a:avLst/>
          </a:prstGeom>
        </p:spPr>
        <p:txBody>
          <a:bodyPr vert="horz" lIns="28932" tIns="14467" rIns="28932" bIns="14467" rtlCol="0" anchor="ctr"/>
          <a:lstStyle>
            <a:defPPr>
              <a:defRPr lang="zh-CN"/>
            </a:defPPr>
            <a:lvl1pPr marL="0" algn="r" defTabSz="1219170" rtl="0" eaLnBrk="1" latinLnBrk="0" hangingPunct="1">
              <a:defRPr sz="1200" kern="1200">
                <a:solidFill>
                  <a:schemeClr val="bg1">
                    <a:lumMod val="6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F906490-237C-474C-BA2E-D98840BC1F8F}" type="slidenum">
              <a:rPr lang="zh-CN" altLang="en-US" sz="400" smtClean="0"/>
              <a:pPr/>
              <a:t>‹#›</a:t>
            </a:fld>
            <a:endParaRPr lang="zh-CN" altLang="en-US" sz="400"/>
          </a:p>
        </p:txBody>
      </p:sp>
    </p:spTree>
    <p:extLst>
      <p:ext uri="{BB962C8B-B14F-4D97-AF65-F5344CB8AC3E}">
        <p14:creationId xmlns:p14="http://schemas.microsoft.com/office/powerpoint/2010/main" val="6019677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绪论</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1658073" y="381964"/>
            <a:ext cx="954107"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背景</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89197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绪论</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1658073" y="381964"/>
            <a:ext cx="954107"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目标</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367488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绪论</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1658073" y="381964"/>
            <a:ext cx="1723549"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相关工作</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73847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2736483777"/>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研究内容</a:t>
                      </a:r>
                      <a:endParaRPr lang="zh-CN" altLang="en-US" sz="120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攻击方案设计</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主要研究内容</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1278752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3426320434"/>
              </p:ext>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精确计时方式</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6256739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高效驱逐策略</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252262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绪论1">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nvPr>
        </p:nvGraphicFramePr>
        <p:xfrm>
          <a:off x="0" y="951570"/>
          <a:ext cx="1268760" cy="297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5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研究内容</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baseline="0" dirty="0" smtClean="0">
                          <a:solidFill>
                            <a:schemeClr val="bg1"/>
                          </a:solidFill>
                          <a:latin typeface="微软雅黑" panose="020B0503020204020204" pitchFamily="34" charset="-122"/>
                          <a:ea typeface="微软雅黑" panose="020B0503020204020204" pitchFamily="34" charset="-122"/>
                        </a:rPr>
                        <a:t>攻击方案设计</a:t>
                      </a:r>
                      <a:endParaRPr lang="zh-CN" altLang="en-US" sz="1200" baseline="0" dirty="0">
                        <a:solidFill>
                          <a:schemeClr val="bg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实验验证</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预防措施</a:t>
                      </a:r>
                      <a:endParaRPr lang="zh-CN" altLang="en-US" sz="1200" dirty="0">
                        <a:solidFill>
                          <a:schemeClr val="tx1"/>
                        </a:solidFill>
                        <a:latin typeface="微软雅黑" panose="020B0503020204020204" pitchFamily="34" charset="-122"/>
                        <a:ea typeface="微软雅黑" panose="020B0503020204020204" pitchFamily="34" charset="-122"/>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954496"/>
            <a:ext cx="1268760" cy="591140"/>
            <a:chOff x="0" y="1272662"/>
            <a:chExt cx="1691680" cy="788186"/>
          </a:xfrm>
          <a:solidFill>
            <a:schemeClr val="bg1">
              <a:lumMod val="95000"/>
            </a:schemeClr>
          </a:solidFill>
        </p:grpSpPr>
        <p:sp>
          <p:nvSpPr>
            <p:cNvPr id="11" name="矩形 10"/>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solidFill>
                    <a:schemeClr val="tx2"/>
                  </a:solidFill>
                  <a:latin typeface="微软雅黑" panose="020B0503020204020204" pitchFamily="34" charset="-122"/>
                  <a:ea typeface="微软雅黑" panose="020B0503020204020204" pitchFamily="34" charset="-122"/>
                </a:rPr>
                <a:t>绪论</a:t>
              </a:r>
              <a:endParaRPr lang="zh-CN" altLang="en-US" sz="1350" dirty="0">
                <a:solidFill>
                  <a:schemeClr val="tx2"/>
                </a:solidFill>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1430778" y="95157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1658073" y="381964"/>
            <a:ext cx="2492990" cy="553998"/>
          </a:xfrm>
          <a:prstGeom prst="rect">
            <a:avLst/>
          </a:prstGeom>
          <a:noFill/>
        </p:spPr>
        <p:txBody>
          <a:bodyPr wrap="none" rtlCol="0">
            <a:spAutoFit/>
          </a:bodyPr>
          <a:lstStyle/>
          <a:p>
            <a:r>
              <a:rPr lang="zh-CN" altLang="en-US" sz="3000" dirty="0" smtClean="0">
                <a:latin typeface="黑体" panose="02010609060101010101" pitchFamily="49" charset="-122"/>
                <a:ea typeface="黑体" panose="02010609060101010101" pitchFamily="49" charset="-122"/>
              </a:rPr>
              <a:t>有效攻击方案</a:t>
            </a:r>
            <a:endParaRPr lang="zh-CN" altLang="en-US" sz="3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9632436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0">
            <a:extLst>
              <a:ext uri="{28A0092B-C50C-407E-A947-70E740481C1C}">
                <a14:useLocalDpi xmlns:a14="http://schemas.microsoft.com/office/drawing/2010/main" val="0"/>
              </a:ext>
            </a:extLst>
          </a:blip>
          <a:srcRect l="47714"/>
          <a:stretch/>
        </p:blipFill>
        <p:spPr>
          <a:xfrm flipH="1">
            <a:off x="-28575" y="0"/>
            <a:ext cx="3757613" cy="5143500"/>
          </a:xfrm>
          <a:prstGeom prst="rect">
            <a:avLst/>
          </a:prstGeom>
        </p:spPr>
      </p:pic>
      <p:sp>
        <p:nvSpPr>
          <p:cNvPr id="9" name="矩形 8"/>
          <p:cNvSpPr/>
          <p:nvPr/>
        </p:nvSpPr>
        <p:spPr>
          <a:xfrm>
            <a:off x="-28575" y="0"/>
            <a:ext cx="4407694" cy="5150031"/>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3" name="Text Placeholder 2"/>
          <p:cNvSpPr>
            <a:spLocks noGrp="1"/>
          </p:cNvSpPr>
          <p:nvPr>
            <p:ph type="body" idx="1"/>
          </p:nvPr>
        </p:nvSpPr>
        <p:spPr>
          <a:xfrm>
            <a:off x="566063" y="1078706"/>
            <a:ext cx="8010253" cy="3767138"/>
          </a:xfrm>
          <a:prstGeom prst="rect">
            <a:avLst/>
          </a:prstGeom>
        </p:spPr>
        <p:txBody>
          <a:bodyPr vert="horz" lIns="68580" tIns="34290" rIns="68580" bIns="34290" rtlCol="0">
            <a:normAutofit/>
          </a:bodyPr>
          <a:lstStyle/>
          <a:p>
            <a:pPr lvl="0"/>
            <a:r>
              <a:rPr lang="zh-CN" altLang="en-US" dirty="0" smtClean="0"/>
              <a:t>单击此处编辑母版文本样式</a:t>
            </a:r>
          </a:p>
          <a:p>
            <a:pPr lvl="1"/>
            <a:r>
              <a:rPr lang="zh-CN" altLang="en-US" dirty="0" smtClean="0"/>
              <a:t>第二级</a:t>
            </a:r>
          </a:p>
        </p:txBody>
      </p:sp>
      <p:sp>
        <p:nvSpPr>
          <p:cNvPr id="4" name="Date Placeholder 3"/>
          <p:cNvSpPr>
            <a:spLocks noGrp="1"/>
          </p:cNvSpPr>
          <p:nvPr>
            <p:ph type="dt" sz="half" idx="2"/>
          </p:nvPr>
        </p:nvSpPr>
        <p:spPr>
          <a:xfrm>
            <a:off x="628650" y="4767269"/>
            <a:ext cx="2057400" cy="273844"/>
          </a:xfrm>
          <a:prstGeom prst="rect">
            <a:avLst/>
          </a:prstGeom>
        </p:spPr>
        <p:txBody>
          <a:bodyPr vert="horz" lIns="68580" tIns="34290" rIns="68580" bIns="34290" rtlCol="0" anchor="ctr"/>
          <a:lstStyle>
            <a:lvl1pPr algn="l">
              <a:defRPr sz="400">
                <a:solidFill>
                  <a:schemeClr val="bg1">
                    <a:lumMod val="65000"/>
                  </a:schemeClr>
                </a:solidFill>
              </a:defRPr>
            </a:lvl1pPr>
          </a:lstStyle>
          <a:p>
            <a:fld id="{EC596D5A-DC2E-4AAE-A2AB-3C5FBCA6A624}" type="datetimeFigureOut">
              <a:rPr lang="zh-CN" altLang="en-US" smtClean="0"/>
              <a:t>2018/3/6</a:t>
            </a:fld>
            <a:endParaRPr lang="zh-CN" altLang="en-US"/>
          </a:p>
        </p:txBody>
      </p:sp>
      <p:sp>
        <p:nvSpPr>
          <p:cNvPr id="5" name="Footer Placeholder 4"/>
          <p:cNvSpPr>
            <a:spLocks noGrp="1"/>
          </p:cNvSpPr>
          <p:nvPr>
            <p:ph type="ftr" sz="quarter" idx="3"/>
          </p:nvPr>
        </p:nvSpPr>
        <p:spPr>
          <a:xfrm>
            <a:off x="3028950" y="4767269"/>
            <a:ext cx="3086100" cy="273844"/>
          </a:xfrm>
          <a:prstGeom prst="rect">
            <a:avLst/>
          </a:prstGeom>
        </p:spPr>
        <p:txBody>
          <a:bodyPr vert="horz" lIns="68580" tIns="34290" rIns="68580" bIns="34290" rtlCol="0" anchor="ctr"/>
          <a:lstStyle>
            <a:lvl1pPr algn="ctr">
              <a:defRPr sz="400">
                <a:solidFill>
                  <a:schemeClr val="bg1">
                    <a:lumMod val="65000"/>
                  </a:schemeClr>
                </a:solidFill>
              </a:defRPr>
            </a:lvl1pPr>
          </a:lstStyle>
          <a:p>
            <a:endParaRPr lang="zh-CN" altLang="en-US"/>
          </a:p>
        </p:txBody>
      </p:sp>
      <p:sp>
        <p:nvSpPr>
          <p:cNvPr id="6" name="Slide Number Placeholder 5"/>
          <p:cNvSpPr>
            <a:spLocks noGrp="1"/>
          </p:cNvSpPr>
          <p:nvPr>
            <p:ph type="sldNum" sz="quarter" idx="4"/>
          </p:nvPr>
        </p:nvSpPr>
        <p:spPr>
          <a:xfrm>
            <a:off x="6457950" y="4767269"/>
            <a:ext cx="2057400" cy="273844"/>
          </a:xfrm>
          <a:prstGeom prst="rect">
            <a:avLst/>
          </a:prstGeom>
        </p:spPr>
        <p:txBody>
          <a:bodyPr vert="horz" lIns="68580" tIns="34290" rIns="68580" bIns="34290" rtlCol="0" anchor="ctr"/>
          <a:lstStyle>
            <a:lvl1pPr algn="r">
              <a:defRPr sz="400">
                <a:solidFill>
                  <a:schemeClr val="bg1">
                    <a:lumMod val="65000"/>
                  </a:schemeClr>
                </a:solidFill>
              </a:defRPr>
            </a:lvl1pPr>
          </a:lstStyle>
          <a:p>
            <a:fld id="{1CC782B1-88CD-4A03-981A-E05FB4213BA5}" type="slidenum">
              <a:rPr lang="zh-CN" altLang="en-US" smtClean="0"/>
              <a:t>‹#›</a:t>
            </a:fld>
            <a:endParaRPr lang="zh-CN" altLang="en-US"/>
          </a:p>
        </p:txBody>
      </p:sp>
      <p:sp>
        <p:nvSpPr>
          <p:cNvPr id="2" name="Title Placeholder 1"/>
          <p:cNvSpPr>
            <a:spLocks noGrp="1"/>
          </p:cNvSpPr>
          <p:nvPr>
            <p:ph type="title"/>
          </p:nvPr>
        </p:nvSpPr>
        <p:spPr>
          <a:xfrm>
            <a:off x="566063" y="189650"/>
            <a:ext cx="8010253" cy="567590"/>
          </a:xfrm>
          <a:prstGeom prst="rect">
            <a:avLst/>
          </a:prstGeom>
        </p:spPr>
        <p:txBody>
          <a:bodyPr vert="horz" lIns="68580" tIns="34290" rIns="68580" bIns="34290" rtlCol="0" anchor="b">
            <a:no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093129955"/>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693" r:id="rId3"/>
    <p:sldLayoutId id="2147483700" r:id="rId4"/>
    <p:sldLayoutId id="2147483701" r:id="rId5"/>
    <p:sldLayoutId id="2147483686" r:id="rId6"/>
    <p:sldLayoutId id="2147483697" r:id="rId7"/>
    <p:sldLayoutId id="2147483702" r:id="rId8"/>
    <p:sldLayoutId id="2147483703" r:id="rId9"/>
    <p:sldLayoutId id="2147483704" r:id="rId10"/>
    <p:sldLayoutId id="2147483698" r:id="rId11"/>
    <p:sldLayoutId id="2147483705" r:id="rId12"/>
    <p:sldLayoutId id="2147483706" r:id="rId13"/>
    <p:sldLayoutId id="2147483699" r:id="rId14"/>
    <p:sldLayoutId id="2147483707" r:id="rId15"/>
    <p:sldLayoutId id="2147483708" r:id="rId16"/>
    <p:sldLayoutId id="2147483709" r:id="rId17"/>
    <p:sldLayoutId id="2147483710" r:id="rId18"/>
  </p:sldLayoutIdLst>
  <p:timing>
    <p:tnLst>
      <p:par>
        <p:cTn id="1" dur="indefinite" restart="never" nodeType="tmRoot"/>
      </p:par>
    </p:tnLst>
  </p:timing>
  <p:txStyles>
    <p:titleStyle>
      <a:lvl1pPr algn="l" defTabSz="289322" rtl="0" eaLnBrk="1" latinLnBrk="0" hangingPunct="1">
        <a:lnSpc>
          <a:spcPct val="90000"/>
        </a:lnSpc>
        <a:spcBef>
          <a:spcPct val="0"/>
        </a:spcBef>
        <a:buNone/>
        <a:defRPr sz="2400" b="1" kern="1200">
          <a:solidFill>
            <a:schemeClr val="accent1"/>
          </a:solidFill>
          <a:effectLst/>
          <a:latin typeface="+mj-lt"/>
          <a:ea typeface="+mj-ea"/>
          <a:cs typeface="+mj-cs"/>
        </a:defRPr>
      </a:lvl1pPr>
    </p:titleStyle>
    <p:body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p:bodyStyle>
    <p:otherStyle>
      <a:defPPr>
        <a:defRPr lang="en-US"/>
      </a:defPPr>
      <a:lvl1pPr marL="0" algn="l" defTabSz="289322" rtl="0" eaLnBrk="1" latinLnBrk="0" hangingPunct="1">
        <a:defRPr sz="600" kern="1200">
          <a:solidFill>
            <a:schemeClr val="tx1"/>
          </a:solidFill>
          <a:latin typeface="+mn-lt"/>
          <a:ea typeface="+mn-ea"/>
          <a:cs typeface="+mn-cs"/>
        </a:defRPr>
      </a:lvl1pPr>
      <a:lvl2pPr marL="144661" algn="l" defTabSz="289322" rtl="0" eaLnBrk="1" latinLnBrk="0" hangingPunct="1">
        <a:defRPr sz="600" kern="1200">
          <a:solidFill>
            <a:schemeClr val="tx1"/>
          </a:solidFill>
          <a:latin typeface="+mn-lt"/>
          <a:ea typeface="+mn-ea"/>
          <a:cs typeface="+mn-cs"/>
        </a:defRPr>
      </a:lvl2pPr>
      <a:lvl3pPr marL="289322" algn="l" defTabSz="289322" rtl="0" eaLnBrk="1" latinLnBrk="0" hangingPunct="1">
        <a:defRPr sz="600" kern="1200">
          <a:solidFill>
            <a:schemeClr val="tx1"/>
          </a:solidFill>
          <a:latin typeface="+mn-lt"/>
          <a:ea typeface="+mn-ea"/>
          <a:cs typeface="+mn-cs"/>
        </a:defRPr>
      </a:lvl3pPr>
      <a:lvl4pPr marL="433983" algn="l" defTabSz="289322" rtl="0" eaLnBrk="1" latinLnBrk="0" hangingPunct="1">
        <a:defRPr sz="600" kern="1200">
          <a:solidFill>
            <a:schemeClr val="tx1"/>
          </a:solidFill>
          <a:latin typeface="+mn-lt"/>
          <a:ea typeface="+mn-ea"/>
          <a:cs typeface="+mn-cs"/>
        </a:defRPr>
      </a:lvl4pPr>
      <a:lvl5pPr marL="578644" algn="l" defTabSz="289322" rtl="0" eaLnBrk="1" latinLnBrk="0" hangingPunct="1">
        <a:defRPr sz="600" kern="1200">
          <a:solidFill>
            <a:schemeClr val="tx1"/>
          </a:solidFill>
          <a:latin typeface="+mn-lt"/>
          <a:ea typeface="+mn-ea"/>
          <a:cs typeface="+mn-cs"/>
        </a:defRPr>
      </a:lvl5pPr>
      <a:lvl6pPr marL="723305" algn="l" defTabSz="289322" rtl="0" eaLnBrk="1" latinLnBrk="0" hangingPunct="1">
        <a:defRPr sz="600" kern="1200">
          <a:solidFill>
            <a:schemeClr val="tx1"/>
          </a:solidFill>
          <a:latin typeface="+mn-lt"/>
          <a:ea typeface="+mn-ea"/>
          <a:cs typeface="+mn-cs"/>
        </a:defRPr>
      </a:lvl6pPr>
      <a:lvl7pPr marL="867966" algn="l" defTabSz="289322" rtl="0" eaLnBrk="1" latinLnBrk="0" hangingPunct="1">
        <a:defRPr sz="600" kern="1200">
          <a:solidFill>
            <a:schemeClr val="tx1"/>
          </a:solidFill>
          <a:latin typeface="+mn-lt"/>
          <a:ea typeface="+mn-ea"/>
          <a:cs typeface="+mn-cs"/>
        </a:defRPr>
      </a:lvl7pPr>
      <a:lvl8pPr marL="1012627" algn="l" defTabSz="289322" rtl="0" eaLnBrk="1" latinLnBrk="0" hangingPunct="1">
        <a:defRPr sz="600" kern="1200">
          <a:solidFill>
            <a:schemeClr val="tx1"/>
          </a:solidFill>
          <a:latin typeface="+mn-lt"/>
          <a:ea typeface="+mn-ea"/>
          <a:cs typeface="+mn-cs"/>
        </a:defRPr>
      </a:lvl8pPr>
      <a:lvl9pPr marL="1157288" algn="l" defTabSz="289322" rtl="0" eaLnBrk="1" latinLnBrk="0" hangingPunct="1">
        <a:defRPr sz="6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8.png"/><Relationship Id="rId3" Type="http://schemas.openxmlformats.org/officeDocument/2006/relationships/image" Target="../media/image12.jpeg"/><Relationship Id="rId7" Type="http://schemas.openxmlformats.org/officeDocument/2006/relationships/image" Target="../media/image22.png"/><Relationship Id="rId12" Type="http://schemas.openxmlformats.org/officeDocument/2006/relationships/image" Target="../media/image20.jpeg"/><Relationship Id="rId2" Type="http://schemas.openxmlformats.org/officeDocument/2006/relationships/image" Target="../media/image11.jpeg"/><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19.jpe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13.jpeg"/><Relationship Id="rId9" Type="http://schemas.openxmlformats.org/officeDocument/2006/relationships/image" Target="../media/image17.jpeg"/><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8.png"/><Relationship Id="rId3" Type="http://schemas.openxmlformats.org/officeDocument/2006/relationships/image" Target="../media/image12.jpeg"/><Relationship Id="rId7" Type="http://schemas.openxmlformats.org/officeDocument/2006/relationships/image" Target="../media/image22.png"/><Relationship Id="rId12" Type="http://schemas.openxmlformats.org/officeDocument/2006/relationships/image" Target="../media/image20.jpeg"/><Relationship Id="rId2" Type="http://schemas.openxmlformats.org/officeDocument/2006/relationships/image" Target="../media/image11.jpeg"/><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19.jpeg"/><Relationship Id="rId5" Type="http://schemas.openxmlformats.org/officeDocument/2006/relationships/image" Target="../media/image14.jpeg"/><Relationship Id="rId10" Type="http://schemas.openxmlformats.org/officeDocument/2006/relationships/image" Target="../media/image18.jpeg"/><Relationship Id="rId4" Type="http://schemas.openxmlformats.org/officeDocument/2006/relationships/image" Target="../media/image13.jpeg"/><Relationship Id="rId9" Type="http://schemas.openxmlformats.org/officeDocument/2006/relationships/image" Target="../media/image17.jpeg"/><Relationship Id="rId1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9619" y="1627577"/>
            <a:ext cx="6085786" cy="3681959"/>
          </a:xfrm>
          <a:prstGeom prst="rect">
            <a:avLst/>
          </a:prstGeom>
        </p:spPr>
      </p:pic>
      <p:cxnSp>
        <p:nvCxnSpPr>
          <p:cNvPr id="9" name="直接连接符 8"/>
          <p:cNvCxnSpPr/>
          <p:nvPr/>
        </p:nvCxnSpPr>
        <p:spPr>
          <a:xfrm>
            <a:off x="845625" y="2602896"/>
            <a:ext cx="3888432" cy="879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73835" y="4336779"/>
            <a:ext cx="324407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副标题 2"/>
          <p:cNvSpPr>
            <a:spLocks noGrp="1"/>
          </p:cNvSpPr>
          <p:nvPr>
            <p:ph type="subTitle" idx="1"/>
          </p:nvPr>
        </p:nvSpPr>
        <p:spPr>
          <a:xfrm>
            <a:off x="1172147" y="3997324"/>
            <a:ext cx="3235388" cy="339455"/>
          </a:xfrm>
        </p:spPr>
        <p:txBody>
          <a:bodyPr anchor="ctr">
            <a:normAutofit/>
          </a:bodyPr>
          <a:lstStyle/>
          <a:p>
            <a:pPr algn="r"/>
            <a:r>
              <a:rPr lang="zh-CN" altLang="en-US" dirty="0">
                <a:cs typeface="+mn-ea"/>
                <a:sym typeface="+mn-lt"/>
              </a:rPr>
              <a:t>计算机</a:t>
            </a:r>
            <a:r>
              <a:rPr lang="zh-CN" altLang="en-US" dirty="0" smtClean="0">
                <a:cs typeface="+mn-ea"/>
                <a:sym typeface="+mn-lt"/>
              </a:rPr>
              <a:t>学院</a:t>
            </a:r>
            <a:endParaRPr lang="zh-CN" altLang="en-US" dirty="0">
              <a:cs typeface="+mn-ea"/>
              <a:sym typeface="+mn-lt"/>
            </a:endParaRPr>
          </a:p>
        </p:txBody>
      </p:sp>
      <p:sp>
        <p:nvSpPr>
          <p:cNvPr id="4" name="TextBox 3"/>
          <p:cNvSpPr txBox="1"/>
          <p:nvPr/>
        </p:nvSpPr>
        <p:spPr>
          <a:xfrm>
            <a:off x="1208816" y="4336316"/>
            <a:ext cx="1512168" cy="372410"/>
          </a:xfrm>
          <a:prstGeom prst="rect">
            <a:avLst/>
          </a:prstGeom>
          <a:noFill/>
        </p:spPr>
        <p:txBody>
          <a:bodyPr wrap="square" rtlCol="0">
            <a:spAutoFit/>
          </a:bodyPr>
          <a:lstStyle/>
          <a:p>
            <a:pPr>
              <a:lnSpc>
                <a:spcPct val="130000"/>
              </a:lnSpc>
            </a:pPr>
            <a:r>
              <a:rPr lang="zh-CN" altLang="en-US" sz="1400" b="1" dirty="0" smtClean="0">
                <a:cs typeface="+mn-ea"/>
                <a:sym typeface="+mn-lt"/>
              </a:rPr>
              <a:t>答辩人：</a:t>
            </a:r>
            <a:r>
              <a:rPr lang="zh-CN" altLang="en-US" sz="1400" dirty="0">
                <a:cs typeface="+mn-ea"/>
                <a:sym typeface="+mn-lt"/>
              </a:rPr>
              <a:t>李勃</a:t>
            </a:r>
            <a:endParaRPr lang="zh-CN" altLang="en-US" sz="1400" dirty="0" smtClean="0">
              <a:cs typeface="+mn-ea"/>
              <a:sym typeface="+mn-lt"/>
            </a:endParaRPr>
          </a:p>
        </p:txBody>
      </p:sp>
      <p:sp>
        <p:nvSpPr>
          <p:cNvPr id="5" name="TextBox 4"/>
          <p:cNvSpPr txBox="1"/>
          <p:nvPr/>
        </p:nvSpPr>
        <p:spPr>
          <a:xfrm>
            <a:off x="2987824" y="4333594"/>
            <a:ext cx="1809058" cy="372410"/>
          </a:xfrm>
          <a:prstGeom prst="rect">
            <a:avLst/>
          </a:prstGeom>
          <a:noFill/>
        </p:spPr>
        <p:txBody>
          <a:bodyPr wrap="square" rtlCol="0">
            <a:spAutoFit/>
          </a:bodyPr>
          <a:lstStyle/>
          <a:p>
            <a:pPr>
              <a:lnSpc>
                <a:spcPct val="130000"/>
              </a:lnSpc>
            </a:pPr>
            <a:r>
              <a:rPr lang="zh-CN" altLang="en-US" sz="1400" b="1" dirty="0" smtClean="0">
                <a:cs typeface="+mn-ea"/>
                <a:sym typeface="+mn-lt"/>
              </a:rPr>
              <a:t>导师：</a:t>
            </a:r>
            <a:r>
              <a:rPr lang="zh-CN" altLang="en-US" sz="1400" dirty="0" smtClean="0">
                <a:cs typeface="+mn-ea"/>
                <a:sym typeface="+mn-lt"/>
              </a:rPr>
              <a:t>姜博副教授</a:t>
            </a:r>
          </a:p>
        </p:txBody>
      </p:sp>
      <p:pic>
        <p:nvPicPr>
          <p:cNvPr id="12" name="钢琴版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72000" y="5236046"/>
            <a:ext cx="609600" cy="609600"/>
          </a:xfrm>
          <a:prstGeom prst="rect">
            <a:avLst/>
          </a:prstGeom>
        </p:spPr>
      </p:pic>
      <p:pic>
        <p:nvPicPr>
          <p:cNvPr id="11" name="图片 10"/>
          <p:cNvPicPr>
            <a:picLocks noChangeAspect="1"/>
          </p:cNvPicPr>
          <p:nvPr/>
        </p:nvPicPr>
        <p:blipFill>
          <a:blip r:embed="rId7"/>
          <a:stretch>
            <a:fillRect/>
          </a:stretch>
        </p:blipFill>
        <p:spPr>
          <a:xfrm>
            <a:off x="112247" y="69818"/>
            <a:ext cx="1430609" cy="1430609"/>
          </a:xfrm>
          <a:prstGeom prst="rect">
            <a:avLst/>
          </a:prstGeom>
        </p:spPr>
      </p:pic>
      <p:sp>
        <p:nvSpPr>
          <p:cNvPr id="15" name="标题 1"/>
          <p:cNvSpPr txBox="1">
            <a:spLocks/>
          </p:cNvSpPr>
          <p:nvPr/>
        </p:nvSpPr>
        <p:spPr>
          <a:xfrm>
            <a:off x="323528" y="1839882"/>
            <a:ext cx="5464021" cy="759829"/>
          </a:xfrm>
          <a:prstGeom prst="rect">
            <a:avLst/>
          </a:prstGeom>
        </p:spPr>
        <p:txBody>
          <a:bodyPr vert="horz" lIns="68580" tIns="34290" rIns="68580" bIns="34290" rtlCol="0" anchor="b">
            <a:noAutofit/>
          </a:bodyPr>
          <a:lstStyle>
            <a:lvl1pPr algn="ctr" defTabSz="289322" rtl="0" eaLnBrk="1" latinLnBrk="0" hangingPunct="1">
              <a:lnSpc>
                <a:spcPct val="100000"/>
              </a:lnSpc>
              <a:spcBef>
                <a:spcPct val="0"/>
              </a:spcBef>
              <a:buNone/>
              <a:defRPr sz="3000" b="1" i="0" kern="1200">
                <a:solidFill>
                  <a:schemeClr val="accent1"/>
                </a:solidFill>
                <a:effectLst/>
                <a:latin typeface="+mj-lt"/>
                <a:ea typeface="+mj-ea"/>
                <a:cs typeface="+mj-cs"/>
              </a:defRPr>
            </a:lvl1pPr>
          </a:lstStyle>
          <a:p>
            <a:r>
              <a:rPr lang="zh-CN" altLang="zh-CN" dirty="0"/>
              <a:t>面向移动设备的</a:t>
            </a:r>
            <a:r>
              <a:rPr lang="en-US" altLang="zh-CN" dirty="0"/>
              <a:t>cache</a:t>
            </a:r>
            <a:r>
              <a:rPr lang="zh-CN" altLang="zh-CN" dirty="0"/>
              <a:t>攻击关键技术研究</a:t>
            </a:r>
          </a:p>
        </p:txBody>
      </p:sp>
    </p:spTree>
    <p:extLst>
      <p:ext uri="{BB962C8B-B14F-4D97-AF65-F5344CB8AC3E}">
        <p14:creationId xmlns:p14="http://schemas.microsoft.com/office/powerpoint/2010/main" val="36254817"/>
      </p:ext>
    </p:extLst>
  </p:cSld>
  <p:clrMapOvr>
    <a:masterClrMapping/>
  </p:clrMapOvr>
  <p:transition spd="slow" advClick="0" advTm="0">
    <p:fade/>
  </p:transition>
  <p:timing>
    <p:tnLst>
      <p:par>
        <p:cTn id="1" dur="indefinite" restart="never" nodeType="tmRoot">
          <p:childTnLst>
            <p:audio>
              <p:cMediaNode vol="80000" numSld="31">
                <p:cTn id="2"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763688" y="1923678"/>
            <a:ext cx="6048672" cy="1800200"/>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457200" lvl="1" indent="0">
              <a:buFont typeface="Calibri" panose="020F0502020204030204" pitchFamily="34" charset="0"/>
              <a:buNone/>
            </a:pPr>
            <a:r>
              <a:rPr lang="en-US" altLang="zh-CN" dirty="0" smtClean="0"/>
              <a:t>Cache</a:t>
            </a:r>
            <a:r>
              <a:rPr lang="zh-CN" altLang="en-US" dirty="0" smtClean="0"/>
              <a:t>攻击的核心是获取被攻击程序运行过程中泄露出来的旁路信息，这些信息可包括命中率、访问时间、功耗、电磁辐射等。本题在对被攻击程序进行攻击时获取的旁路信息是被攻击程序访问的数据是否保存在缓存中，该旁路信息通过访问时间的多少来反映。因此，获取精确的计时方式对攻击结果来说是至关重要的。</a:t>
            </a:r>
            <a:endParaRPr lang="zh-CN" altLang="en-US" dirty="0"/>
          </a:p>
        </p:txBody>
      </p:sp>
    </p:spTree>
    <p:extLst>
      <p:ext uri="{BB962C8B-B14F-4D97-AF65-F5344CB8AC3E}">
        <p14:creationId xmlns:p14="http://schemas.microsoft.com/office/powerpoint/2010/main" val="936698932"/>
      </p:ext>
    </p:extLst>
  </p:cSld>
  <p:clrMapOvr>
    <a:masterClrMapping/>
  </p:clrMapOvr>
  <p:transition spd="slow" advClick="0" advTm="300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6"/>
          <p:cNvSpPr>
            <a:spLocks/>
          </p:cNvSpPr>
          <p:nvPr/>
        </p:nvSpPr>
        <p:spPr bwMode="auto">
          <a:xfrm>
            <a:off x="2493678"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58" name="Freeform 7"/>
          <p:cNvSpPr>
            <a:spLocks/>
          </p:cNvSpPr>
          <p:nvPr/>
        </p:nvSpPr>
        <p:spPr bwMode="auto">
          <a:xfrm>
            <a:off x="2493678" y="2311181"/>
            <a:ext cx="198847" cy="373023"/>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59" name="Freeform 8"/>
          <p:cNvSpPr>
            <a:spLocks/>
          </p:cNvSpPr>
          <p:nvPr/>
        </p:nvSpPr>
        <p:spPr bwMode="auto">
          <a:xfrm>
            <a:off x="2749185"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0" name="Freeform 9"/>
          <p:cNvSpPr>
            <a:spLocks/>
          </p:cNvSpPr>
          <p:nvPr/>
        </p:nvSpPr>
        <p:spPr bwMode="auto">
          <a:xfrm>
            <a:off x="3003622"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1" name="Freeform 10"/>
          <p:cNvSpPr>
            <a:spLocks/>
          </p:cNvSpPr>
          <p:nvPr/>
        </p:nvSpPr>
        <p:spPr bwMode="auto">
          <a:xfrm>
            <a:off x="3255922" y="1468425"/>
            <a:ext cx="199915" cy="1215778"/>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2" name="Freeform 11"/>
          <p:cNvSpPr>
            <a:spLocks/>
          </p:cNvSpPr>
          <p:nvPr/>
        </p:nvSpPr>
        <p:spPr bwMode="auto">
          <a:xfrm>
            <a:off x="2749185" y="2057186"/>
            <a:ext cx="198847" cy="627018"/>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3" name="Freeform 12"/>
          <p:cNvSpPr>
            <a:spLocks/>
          </p:cNvSpPr>
          <p:nvPr/>
        </p:nvSpPr>
        <p:spPr bwMode="auto">
          <a:xfrm>
            <a:off x="3003622" y="1794687"/>
            <a:ext cx="199915" cy="889516"/>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4" name="Freeform 13"/>
          <p:cNvSpPr>
            <a:spLocks/>
          </p:cNvSpPr>
          <p:nvPr/>
        </p:nvSpPr>
        <p:spPr bwMode="auto">
          <a:xfrm>
            <a:off x="3255922" y="1622523"/>
            <a:ext cx="199915" cy="1061681"/>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5" name="Freeform 14"/>
          <p:cNvSpPr>
            <a:spLocks/>
          </p:cNvSpPr>
          <p:nvPr/>
        </p:nvSpPr>
        <p:spPr bwMode="auto">
          <a:xfrm>
            <a:off x="3864220"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6" name="Freeform 15"/>
          <p:cNvSpPr>
            <a:spLocks/>
          </p:cNvSpPr>
          <p:nvPr/>
        </p:nvSpPr>
        <p:spPr bwMode="auto">
          <a:xfrm>
            <a:off x="4118658"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7" name="Freeform 16"/>
          <p:cNvSpPr>
            <a:spLocks/>
          </p:cNvSpPr>
          <p:nvPr/>
        </p:nvSpPr>
        <p:spPr bwMode="auto">
          <a:xfrm>
            <a:off x="4374165"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8" name="Freeform 17"/>
          <p:cNvSpPr>
            <a:spLocks/>
          </p:cNvSpPr>
          <p:nvPr/>
        </p:nvSpPr>
        <p:spPr bwMode="auto">
          <a:xfrm>
            <a:off x="4629672"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69" name="Freeform 18"/>
          <p:cNvSpPr>
            <a:spLocks/>
          </p:cNvSpPr>
          <p:nvPr/>
        </p:nvSpPr>
        <p:spPr bwMode="auto">
          <a:xfrm>
            <a:off x="3864220" y="2503537"/>
            <a:ext cx="198847" cy="180666"/>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0" name="Freeform 19"/>
          <p:cNvSpPr>
            <a:spLocks/>
          </p:cNvSpPr>
          <p:nvPr/>
        </p:nvSpPr>
        <p:spPr bwMode="auto">
          <a:xfrm>
            <a:off x="4118658" y="2062498"/>
            <a:ext cx="199915" cy="621705"/>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1" name="Freeform 20"/>
          <p:cNvSpPr>
            <a:spLocks/>
          </p:cNvSpPr>
          <p:nvPr/>
        </p:nvSpPr>
        <p:spPr bwMode="auto">
          <a:xfrm>
            <a:off x="4374165" y="1622523"/>
            <a:ext cx="199915" cy="1061681"/>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2" name="Freeform 21"/>
          <p:cNvSpPr>
            <a:spLocks/>
          </p:cNvSpPr>
          <p:nvPr/>
        </p:nvSpPr>
        <p:spPr bwMode="auto">
          <a:xfrm>
            <a:off x="4629672" y="2217660"/>
            <a:ext cx="199915" cy="466544"/>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3" name="Freeform 22"/>
          <p:cNvSpPr>
            <a:spLocks/>
          </p:cNvSpPr>
          <p:nvPr/>
        </p:nvSpPr>
        <p:spPr bwMode="auto">
          <a:xfrm>
            <a:off x="5228349"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4" name="Freeform 23"/>
          <p:cNvSpPr>
            <a:spLocks/>
          </p:cNvSpPr>
          <p:nvPr/>
        </p:nvSpPr>
        <p:spPr bwMode="auto">
          <a:xfrm>
            <a:off x="5483856"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5" name="Freeform 24"/>
          <p:cNvSpPr>
            <a:spLocks/>
          </p:cNvSpPr>
          <p:nvPr/>
        </p:nvSpPr>
        <p:spPr bwMode="auto">
          <a:xfrm>
            <a:off x="5739362"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6" name="Freeform 25"/>
          <p:cNvSpPr>
            <a:spLocks/>
          </p:cNvSpPr>
          <p:nvPr/>
        </p:nvSpPr>
        <p:spPr bwMode="auto">
          <a:xfrm>
            <a:off x="5993800"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7" name="Freeform 26"/>
          <p:cNvSpPr>
            <a:spLocks/>
          </p:cNvSpPr>
          <p:nvPr/>
        </p:nvSpPr>
        <p:spPr bwMode="auto">
          <a:xfrm>
            <a:off x="5993800" y="1617208"/>
            <a:ext cx="199915" cy="1066994"/>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8" name="Freeform 27"/>
          <p:cNvSpPr>
            <a:spLocks/>
          </p:cNvSpPr>
          <p:nvPr/>
        </p:nvSpPr>
        <p:spPr bwMode="auto">
          <a:xfrm>
            <a:off x="5739362" y="1814881"/>
            <a:ext cx="198847" cy="869324"/>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79" name="Freeform 28"/>
          <p:cNvSpPr>
            <a:spLocks/>
          </p:cNvSpPr>
          <p:nvPr/>
        </p:nvSpPr>
        <p:spPr bwMode="auto">
          <a:xfrm>
            <a:off x="5483856" y="2062498"/>
            <a:ext cx="198847" cy="621705"/>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0" name="Freeform 29"/>
          <p:cNvSpPr>
            <a:spLocks/>
          </p:cNvSpPr>
          <p:nvPr/>
        </p:nvSpPr>
        <p:spPr bwMode="auto">
          <a:xfrm>
            <a:off x="5228349" y="2319683"/>
            <a:ext cx="199915" cy="364521"/>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1" name="Freeform 30"/>
          <p:cNvSpPr>
            <a:spLocks/>
          </p:cNvSpPr>
          <p:nvPr/>
        </p:nvSpPr>
        <p:spPr bwMode="auto">
          <a:xfrm>
            <a:off x="6666243" y="1468425"/>
            <a:ext cx="199915" cy="1215778"/>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2" name="Freeform 31"/>
          <p:cNvSpPr>
            <a:spLocks/>
          </p:cNvSpPr>
          <p:nvPr/>
        </p:nvSpPr>
        <p:spPr bwMode="auto">
          <a:xfrm>
            <a:off x="6918543" y="1468425"/>
            <a:ext cx="199915"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3" name="Freeform 32"/>
          <p:cNvSpPr>
            <a:spLocks/>
          </p:cNvSpPr>
          <p:nvPr/>
        </p:nvSpPr>
        <p:spPr bwMode="auto">
          <a:xfrm>
            <a:off x="7174050"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4" name="Freeform 33"/>
          <p:cNvSpPr>
            <a:spLocks/>
          </p:cNvSpPr>
          <p:nvPr/>
        </p:nvSpPr>
        <p:spPr bwMode="auto">
          <a:xfrm>
            <a:off x="7429557" y="1468425"/>
            <a:ext cx="198847" cy="1215778"/>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5" name="Freeform 34"/>
          <p:cNvSpPr>
            <a:spLocks/>
          </p:cNvSpPr>
          <p:nvPr/>
        </p:nvSpPr>
        <p:spPr bwMode="auto">
          <a:xfrm>
            <a:off x="7429557" y="1628899"/>
            <a:ext cx="198847" cy="1055305"/>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6" name="Freeform 35"/>
          <p:cNvSpPr>
            <a:spLocks/>
          </p:cNvSpPr>
          <p:nvPr/>
        </p:nvSpPr>
        <p:spPr bwMode="auto">
          <a:xfrm>
            <a:off x="7174050" y="1721358"/>
            <a:ext cx="198847" cy="962845"/>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7" name="Freeform 36"/>
          <p:cNvSpPr>
            <a:spLocks/>
          </p:cNvSpPr>
          <p:nvPr/>
        </p:nvSpPr>
        <p:spPr bwMode="auto">
          <a:xfrm>
            <a:off x="6918543" y="2424893"/>
            <a:ext cx="199915" cy="259310"/>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8" name="Freeform 37"/>
          <p:cNvSpPr>
            <a:spLocks/>
          </p:cNvSpPr>
          <p:nvPr/>
        </p:nvSpPr>
        <p:spPr bwMode="auto">
          <a:xfrm>
            <a:off x="6666243" y="1943470"/>
            <a:ext cx="199915" cy="740732"/>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89" name="Oval 38"/>
          <p:cNvSpPr>
            <a:spLocks noChangeArrowheads="1"/>
          </p:cNvSpPr>
          <p:nvPr/>
        </p:nvSpPr>
        <p:spPr bwMode="auto">
          <a:xfrm>
            <a:off x="2716043" y="2886871"/>
            <a:ext cx="504599"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0" name="Freeform 39"/>
          <p:cNvSpPr>
            <a:spLocks noEditPoints="1"/>
          </p:cNvSpPr>
          <p:nvPr/>
        </p:nvSpPr>
        <p:spPr bwMode="auto">
          <a:xfrm>
            <a:off x="2836126" y="3003801"/>
            <a:ext cx="267642" cy="26944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1" name="Oval 40"/>
          <p:cNvSpPr>
            <a:spLocks noChangeArrowheads="1"/>
          </p:cNvSpPr>
          <p:nvPr/>
        </p:nvSpPr>
        <p:spPr bwMode="auto">
          <a:xfrm>
            <a:off x="4092648" y="2886871"/>
            <a:ext cx="506305"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2" name="Oval 41"/>
          <p:cNvSpPr>
            <a:spLocks noChangeArrowheads="1"/>
          </p:cNvSpPr>
          <p:nvPr/>
        </p:nvSpPr>
        <p:spPr bwMode="auto">
          <a:xfrm>
            <a:off x="5462476" y="2886871"/>
            <a:ext cx="504599"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3" name="Oval 42"/>
          <p:cNvSpPr>
            <a:spLocks noChangeArrowheads="1"/>
          </p:cNvSpPr>
          <p:nvPr/>
        </p:nvSpPr>
        <p:spPr bwMode="auto">
          <a:xfrm>
            <a:off x="6884065" y="2886871"/>
            <a:ext cx="504599" cy="503309"/>
          </a:xfrm>
          <a:prstGeom prst="ellipse">
            <a:avLst/>
          </a:prstGeom>
          <a:solidFill>
            <a:schemeClr val="bg1"/>
          </a:solidFill>
          <a:ln w="12700" cap="flat">
            <a:solidFill>
              <a:srgbClr val="414455"/>
            </a:solidFill>
            <a:prstDash val="solid"/>
            <a:miter lim="800000"/>
            <a:headEnd/>
            <a:tailEnd/>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4" name="Freeform 43"/>
          <p:cNvSpPr>
            <a:spLocks noEditPoints="1"/>
          </p:cNvSpPr>
          <p:nvPr/>
        </p:nvSpPr>
        <p:spPr bwMode="auto">
          <a:xfrm>
            <a:off x="5608330" y="3054640"/>
            <a:ext cx="209681" cy="167773"/>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5" name="Freeform 44"/>
          <p:cNvSpPr>
            <a:spLocks noEditPoints="1"/>
          </p:cNvSpPr>
          <p:nvPr/>
        </p:nvSpPr>
        <p:spPr bwMode="auto">
          <a:xfrm>
            <a:off x="4200363" y="3013653"/>
            <a:ext cx="289805" cy="250808"/>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6" name="Freeform 45"/>
          <p:cNvSpPr>
            <a:spLocks noEditPoints="1"/>
          </p:cNvSpPr>
          <p:nvPr/>
        </p:nvSpPr>
        <p:spPr bwMode="auto">
          <a:xfrm>
            <a:off x="7028965" y="3018307"/>
            <a:ext cx="214797" cy="237250"/>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414455"/>
          </a:solidFill>
          <a:ln>
            <a:noFill/>
          </a:ln>
          <a:extLst/>
        </p:spPr>
        <p:txBody>
          <a:bodyPr vert="horz" wrap="square" lIns="61415" tIns="30707" rIns="61415" bIns="30707" numCol="1" anchor="t" anchorCtr="0" compatLnSpc="1">
            <a:prstTxWarp prst="textNoShape">
              <a:avLst/>
            </a:prstTxWarp>
          </a:bodyPr>
          <a:lstStyle/>
          <a:p>
            <a:endParaRPr lang="zh-CN" altLang="en-US" sz="1350"/>
          </a:p>
        </p:txBody>
      </p:sp>
      <p:sp>
        <p:nvSpPr>
          <p:cNvPr id="97" name="TextBox 96"/>
          <p:cNvSpPr txBox="1"/>
          <p:nvPr/>
        </p:nvSpPr>
        <p:spPr>
          <a:xfrm>
            <a:off x="2261920" y="3718228"/>
            <a:ext cx="1412846" cy="782211"/>
          </a:xfrm>
          <a:prstGeom prst="rect">
            <a:avLst/>
          </a:prstGeom>
          <a:noFill/>
        </p:spPr>
        <p:txBody>
          <a:bodyPr wrap="square" lIns="61415" tIns="30707" rIns="61415" bIns="30707" rtlCol="0">
            <a:spAutoFit/>
          </a:bodyPr>
          <a:lstStyle/>
          <a:p>
            <a:pPr>
              <a:lnSpc>
                <a:spcPct val="130000"/>
              </a:lnSpc>
            </a:pPr>
            <a:r>
              <a:rPr lang="zh-CN" altLang="en-US" sz="900" dirty="0" smtClean="0">
                <a:solidFill>
                  <a:sysClr val="windowText" lastClr="000000"/>
                </a:solidFill>
                <a:latin typeface="微软雅黑" pitchFamily="34" charset="-122"/>
                <a:ea typeface="微软雅黑" pitchFamily="34" charset="-122"/>
              </a:rPr>
              <a:t>计时准确，精度较高，能够获取</a:t>
            </a:r>
            <a:r>
              <a:rPr lang="en-US" altLang="zh-CN" sz="900" dirty="0" smtClean="0">
                <a:solidFill>
                  <a:sysClr val="windowText" lastClr="000000"/>
                </a:solidFill>
                <a:latin typeface="微软雅黑" pitchFamily="34" charset="-122"/>
                <a:ea typeface="微软雅黑" pitchFamily="34" charset="-122"/>
              </a:rPr>
              <a:t>CPU</a:t>
            </a:r>
            <a:r>
              <a:rPr lang="zh-CN" altLang="en-US" sz="900" dirty="0" smtClean="0">
                <a:solidFill>
                  <a:sysClr val="windowText" lastClr="000000"/>
                </a:solidFill>
                <a:latin typeface="微软雅黑" pitchFamily="34" charset="-122"/>
                <a:ea typeface="微软雅黑" pitchFamily="34" charset="-122"/>
              </a:rPr>
              <a:t>周期级的系统时间，但权限要求较高，用户态通常不能直接使用</a:t>
            </a:r>
            <a:endParaRPr lang="zh-CN" altLang="en-US" sz="900" dirty="0">
              <a:solidFill>
                <a:sysClr val="windowText" lastClr="000000"/>
              </a:solidFill>
              <a:latin typeface="微软雅黑" pitchFamily="34" charset="-122"/>
              <a:ea typeface="微软雅黑" pitchFamily="34" charset="-122"/>
            </a:endParaRPr>
          </a:p>
        </p:txBody>
      </p:sp>
      <p:sp>
        <p:nvSpPr>
          <p:cNvPr id="98" name="TextBox 97"/>
          <p:cNvSpPr txBox="1"/>
          <p:nvPr/>
        </p:nvSpPr>
        <p:spPr>
          <a:xfrm>
            <a:off x="2618401" y="3461773"/>
            <a:ext cx="1194846" cy="184666"/>
          </a:xfrm>
          <a:prstGeom prst="rect">
            <a:avLst/>
          </a:prstGeom>
          <a:noFill/>
        </p:spPr>
        <p:txBody>
          <a:bodyPr wrap="square" lIns="61415" tIns="0" rIns="61415" bIns="0" rtlCol="0" anchor="t">
            <a:spAutoFit/>
          </a:bodyPr>
          <a:lstStyle/>
          <a:p>
            <a:r>
              <a:rPr lang="zh-CN" altLang="en-US" baseline="-3000" dirty="0" smtClean="0">
                <a:latin typeface="微软雅黑" pitchFamily="34" charset="-122"/>
                <a:ea typeface="微软雅黑" pitchFamily="34" charset="-122"/>
              </a:rPr>
              <a:t>性能计数器</a:t>
            </a:r>
            <a:endParaRPr lang="zh-CN" altLang="en-US" baseline="-3000" dirty="0">
              <a:latin typeface="微软雅黑" pitchFamily="34" charset="-122"/>
              <a:ea typeface="微软雅黑" pitchFamily="34" charset="-122"/>
            </a:endParaRPr>
          </a:p>
        </p:txBody>
      </p:sp>
      <p:sp>
        <p:nvSpPr>
          <p:cNvPr id="99" name="TextBox 98"/>
          <p:cNvSpPr txBox="1"/>
          <p:nvPr/>
        </p:nvSpPr>
        <p:spPr>
          <a:xfrm>
            <a:off x="3648194" y="3718228"/>
            <a:ext cx="1412846" cy="782211"/>
          </a:xfrm>
          <a:prstGeom prst="rect">
            <a:avLst/>
          </a:prstGeom>
          <a:noFill/>
        </p:spPr>
        <p:txBody>
          <a:bodyPr wrap="square" lIns="61415" tIns="30707" rIns="61415" bIns="30707" rtlCol="0">
            <a:spAutoFit/>
          </a:bodyPr>
          <a:lstStyle/>
          <a:p>
            <a:pPr>
              <a:lnSpc>
                <a:spcPct val="130000"/>
              </a:lnSpc>
            </a:pPr>
            <a:r>
              <a:rPr lang="zh-CN" altLang="en-US" sz="900" dirty="0" smtClean="0">
                <a:solidFill>
                  <a:sysClr val="windowText" lastClr="000000"/>
                </a:solidFill>
                <a:latin typeface="微软雅黑" pitchFamily="34" charset="-122"/>
                <a:ea typeface="微软雅黑" pitchFamily="34" charset="-122"/>
              </a:rPr>
              <a:t>根据传入参数，能够获取</a:t>
            </a:r>
            <a:r>
              <a:rPr lang="en-US" altLang="zh-CN" sz="900" dirty="0" smtClean="0">
                <a:solidFill>
                  <a:sysClr val="windowText" lastClr="000000"/>
                </a:solidFill>
                <a:latin typeface="微软雅黑" pitchFamily="34" charset="-122"/>
                <a:ea typeface="微软雅黑" pitchFamily="34" charset="-122"/>
              </a:rPr>
              <a:t>CPU</a:t>
            </a:r>
            <a:r>
              <a:rPr lang="zh-CN" altLang="en-US" sz="900" dirty="0" smtClean="0">
                <a:solidFill>
                  <a:sysClr val="windowText" lastClr="000000"/>
                </a:solidFill>
                <a:latin typeface="微软雅黑" pitchFamily="34" charset="-122"/>
                <a:ea typeface="微软雅黑" pitchFamily="34" charset="-122"/>
              </a:rPr>
              <a:t>周期级的系统时间，但并非所有系统都支持该工具</a:t>
            </a:r>
            <a:endParaRPr lang="zh-CN" altLang="en-US" sz="900" dirty="0">
              <a:solidFill>
                <a:sysClr val="windowText" lastClr="000000"/>
              </a:solidFill>
              <a:latin typeface="微软雅黑" pitchFamily="34" charset="-122"/>
              <a:ea typeface="微软雅黑" pitchFamily="34" charset="-122"/>
            </a:endParaRPr>
          </a:p>
        </p:txBody>
      </p:sp>
      <p:sp>
        <p:nvSpPr>
          <p:cNvPr id="100" name="TextBox 99"/>
          <p:cNvSpPr txBox="1"/>
          <p:nvPr/>
        </p:nvSpPr>
        <p:spPr>
          <a:xfrm>
            <a:off x="4004675" y="3487174"/>
            <a:ext cx="1194846" cy="184666"/>
          </a:xfrm>
          <a:prstGeom prst="rect">
            <a:avLst/>
          </a:prstGeom>
          <a:noFill/>
        </p:spPr>
        <p:txBody>
          <a:bodyPr wrap="square" lIns="61415" tIns="0" rIns="61415" bIns="0" rtlCol="0" anchor="t">
            <a:spAutoFit/>
          </a:bodyPr>
          <a:lstStyle/>
          <a:p>
            <a:r>
              <a:rPr lang="en-US" altLang="zh-CN" baseline="-3000" dirty="0" smtClean="0">
                <a:latin typeface="微软雅黑" pitchFamily="34" charset="-122"/>
                <a:ea typeface="微软雅黑" pitchFamily="34" charset="-122"/>
              </a:rPr>
              <a:t>Perf</a:t>
            </a:r>
            <a:r>
              <a:rPr lang="zh-CN" altLang="en-US" baseline="-3000" dirty="0">
                <a:latin typeface="微软雅黑" pitchFamily="34" charset="-122"/>
                <a:ea typeface="微软雅黑" pitchFamily="34" charset="-122"/>
              </a:rPr>
              <a:t>工具</a:t>
            </a:r>
          </a:p>
        </p:txBody>
      </p:sp>
      <p:sp>
        <p:nvSpPr>
          <p:cNvPr id="101" name="TextBox 100"/>
          <p:cNvSpPr txBox="1"/>
          <p:nvPr/>
        </p:nvSpPr>
        <p:spPr>
          <a:xfrm>
            <a:off x="5015834" y="3718228"/>
            <a:ext cx="1412846" cy="602162"/>
          </a:xfrm>
          <a:prstGeom prst="rect">
            <a:avLst/>
          </a:prstGeom>
          <a:noFill/>
        </p:spPr>
        <p:txBody>
          <a:bodyPr wrap="square" lIns="61415" tIns="30707" rIns="61415" bIns="30707" rtlCol="0">
            <a:spAutoFit/>
          </a:bodyPr>
          <a:lstStyle/>
          <a:p>
            <a:pPr>
              <a:lnSpc>
                <a:spcPct val="130000"/>
              </a:lnSpc>
            </a:pPr>
            <a:r>
              <a:rPr lang="en-US" altLang="zh-CN" sz="900" dirty="0" smtClean="0">
                <a:solidFill>
                  <a:sysClr val="windowText" lastClr="000000"/>
                </a:solidFill>
                <a:latin typeface="微软雅黑" pitchFamily="34" charset="-122"/>
                <a:ea typeface="微软雅黑" pitchFamily="34" charset="-122"/>
              </a:rPr>
              <a:t>Linux</a:t>
            </a:r>
            <a:r>
              <a:rPr lang="zh-CN" altLang="en-US" sz="900" dirty="0" smtClean="0">
                <a:solidFill>
                  <a:sysClr val="windowText" lastClr="000000"/>
                </a:solidFill>
                <a:latin typeface="微软雅黑" pitchFamily="34" charset="-122"/>
                <a:ea typeface="微软雅黑" pitchFamily="34" charset="-122"/>
              </a:rPr>
              <a:t>提供的计时函数，能够精确到纳秒，通用性较高，但误差较大</a:t>
            </a:r>
            <a:endParaRPr lang="zh-CN" altLang="en-US" sz="900" dirty="0">
              <a:solidFill>
                <a:sysClr val="windowText" lastClr="000000"/>
              </a:solidFill>
              <a:latin typeface="微软雅黑" pitchFamily="34" charset="-122"/>
              <a:ea typeface="微软雅黑" pitchFamily="34" charset="-122"/>
            </a:endParaRPr>
          </a:p>
        </p:txBody>
      </p:sp>
      <p:sp>
        <p:nvSpPr>
          <p:cNvPr id="102" name="TextBox 101"/>
          <p:cNvSpPr txBox="1"/>
          <p:nvPr/>
        </p:nvSpPr>
        <p:spPr>
          <a:xfrm>
            <a:off x="5372315" y="3487174"/>
            <a:ext cx="1194846" cy="184666"/>
          </a:xfrm>
          <a:prstGeom prst="rect">
            <a:avLst/>
          </a:prstGeom>
          <a:noFill/>
        </p:spPr>
        <p:txBody>
          <a:bodyPr wrap="square" lIns="61415" tIns="0" rIns="61415" bIns="0" rtlCol="0" anchor="t">
            <a:spAutoFit/>
          </a:bodyPr>
          <a:lstStyle/>
          <a:p>
            <a:r>
              <a:rPr lang="en-US" altLang="zh-CN" baseline="-3000" dirty="0" smtClean="0">
                <a:latin typeface="微软雅黑" pitchFamily="34" charset="-122"/>
                <a:ea typeface="微软雅黑" pitchFamily="34" charset="-122"/>
              </a:rPr>
              <a:t>POSIX</a:t>
            </a:r>
            <a:r>
              <a:rPr lang="zh-CN" altLang="en-US" baseline="-3000" dirty="0" smtClean="0">
                <a:latin typeface="微软雅黑" pitchFamily="34" charset="-122"/>
                <a:ea typeface="微软雅黑" pitchFamily="34" charset="-122"/>
              </a:rPr>
              <a:t>提供函数</a:t>
            </a:r>
            <a:endParaRPr lang="zh-CN" altLang="en-US" baseline="-3000" dirty="0">
              <a:latin typeface="微软雅黑" pitchFamily="34" charset="-122"/>
              <a:ea typeface="微软雅黑" pitchFamily="34" charset="-122"/>
            </a:endParaRPr>
          </a:p>
        </p:txBody>
      </p:sp>
      <p:sp>
        <p:nvSpPr>
          <p:cNvPr id="103" name="TextBox 102"/>
          <p:cNvSpPr txBox="1"/>
          <p:nvPr/>
        </p:nvSpPr>
        <p:spPr>
          <a:xfrm>
            <a:off x="6436623" y="3718228"/>
            <a:ext cx="1412846" cy="782211"/>
          </a:xfrm>
          <a:prstGeom prst="rect">
            <a:avLst/>
          </a:prstGeom>
          <a:noFill/>
        </p:spPr>
        <p:txBody>
          <a:bodyPr wrap="square" lIns="61415" tIns="30707" rIns="61415" bIns="30707" rtlCol="0">
            <a:spAutoFit/>
          </a:bodyPr>
          <a:lstStyle/>
          <a:p>
            <a:pPr>
              <a:lnSpc>
                <a:spcPct val="130000"/>
              </a:lnSpc>
            </a:pPr>
            <a:r>
              <a:rPr lang="zh-CN" altLang="en-US" sz="900" dirty="0" smtClean="0">
                <a:solidFill>
                  <a:sysClr val="windowText" lastClr="000000"/>
                </a:solidFill>
                <a:latin typeface="微软雅黑" pitchFamily="34" charset="-122"/>
                <a:ea typeface="微软雅黑" pitchFamily="34" charset="-122"/>
              </a:rPr>
              <a:t>通过线程模拟的方式统计区时间，获取的时间只有比较意义，单独并没有意义</a:t>
            </a:r>
            <a:endParaRPr lang="zh-CN" altLang="en-US" sz="900" dirty="0">
              <a:solidFill>
                <a:sysClr val="windowText" lastClr="000000"/>
              </a:solidFill>
              <a:latin typeface="微软雅黑" pitchFamily="34" charset="-122"/>
              <a:ea typeface="微软雅黑" pitchFamily="34" charset="-122"/>
            </a:endParaRPr>
          </a:p>
        </p:txBody>
      </p:sp>
      <p:sp>
        <p:nvSpPr>
          <p:cNvPr id="104" name="TextBox 103"/>
          <p:cNvSpPr txBox="1"/>
          <p:nvPr/>
        </p:nvSpPr>
        <p:spPr>
          <a:xfrm>
            <a:off x="6793104" y="3487174"/>
            <a:ext cx="1194846" cy="184666"/>
          </a:xfrm>
          <a:prstGeom prst="rect">
            <a:avLst/>
          </a:prstGeom>
          <a:noFill/>
        </p:spPr>
        <p:txBody>
          <a:bodyPr wrap="square" lIns="61415" tIns="0" rIns="61415" bIns="0" rtlCol="0" anchor="t">
            <a:spAutoFit/>
          </a:bodyPr>
          <a:lstStyle/>
          <a:p>
            <a:r>
              <a:rPr lang="zh-CN" altLang="en-US" baseline="-3000" dirty="0" smtClean="0">
                <a:latin typeface="微软雅黑" pitchFamily="34" charset="-122"/>
                <a:ea typeface="微软雅黑" pitchFamily="34" charset="-122"/>
              </a:rPr>
              <a:t>线程模拟计时</a:t>
            </a:r>
            <a:endParaRPr lang="zh-CN" altLang="en-US" baseline="-3000" dirty="0">
              <a:latin typeface="微软雅黑" pitchFamily="34" charset="-122"/>
              <a:ea typeface="微软雅黑" pitchFamily="34" charset="-122"/>
            </a:endParaRPr>
          </a:p>
        </p:txBody>
      </p:sp>
    </p:spTree>
    <p:extLst>
      <p:ext uri="{BB962C8B-B14F-4D97-AF65-F5344CB8AC3E}">
        <p14:creationId xmlns:p14="http://schemas.microsoft.com/office/powerpoint/2010/main" val="2263280107"/>
      </p:ext>
    </p:extLst>
  </p:cSld>
  <p:clrMapOvr>
    <a:masterClrMapping/>
  </p:clrMapOvr>
  <p:transition spd="slow" advClick="0" advTm="300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187624" y="771550"/>
            <a:ext cx="6591985" cy="377762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457200" lvl="1" indent="0">
              <a:buFont typeface="Calibri" panose="020F0502020204030204" pitchFamily="34" charset="0"/>
              <a:buNone/>
            </a:pPr>
            <a:endParaRPr lang="zh-CN" altLang="en-US" dirty="0"/>
          </a:p>
        </p:txBody>
      </p:sp>
      <p:pic>
        <p:nvPicPr>
          <p:cNvPr id="3" name="图片 2" descr="C:\Users\f\Desktop\graduation\snippers\POSIX计时度量.png"/>
          <p:cNvPicPr/>
          <p:nvPr/>
        </p:nvPicPr>
        <p:blipFill>
          <a:blip r:embed="rId2">
            <a:extLst>
              <a:ext uri="{28A0092B-C50C-407E-A947-70E740481C1C}">
                <a14:useLocalDpi xmlns:a14="http://schemas.microsoft.com/office/drawing/2010/main" val="0"/>
              </a:ext>
            </a:extLst>
          </a:blip>
          <a:srcRect/>
          <a:stretch>
            <a:fillRect/>
          </a:stretch>
        </p:blipFill>
        <p:spPr bwMode="auto">
          <a:xfrm>
            <a:off x="2123728" y="987574"/>
            <a:ext cx="5400600" cy="3595203"/>
          </a:xfrm>
          <a:prstGeom prst="rect">
            <a:avLst/>
          </a:prstGeom>
          <a:noFill/>
          <a:ln>
            <a:noFill/>
          </a:ln>
        </p:spPr>
      </p:pic>
    </p:spTree>
    <p:extLst>
      <p:ext uri="{BB962C8B-B14F-4D97-AF65-F5344CB8AC3E}">
        <p14:creationId xmlns:p14="http://schemas.microsoft.com/office/powerpoint/2010/main" val="999841070"/>
      </p:ext>
    </p:extLst>
  </p:cSld>
  <p:clrMapOvr>
    <a:masterClrMapping/>
  </p:clrMapOvr>
  <p:transition spd="slow" advClick="0" advTm="300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内容占位符 2"/>
          <p:cNvSpPr txBox="1">
            <a:spLocks/>
          </p:cNvSpPr>
          <p:nvPr/>
        </p:nvSpPr>
        <p:spPr>
          <a:xfrm>
            <a:off x="1547664" y="1347614"/>
            <a:ext cx="5616624" cy="2664296"/>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457200" lvl="1" indent="0" defTabSz="457200">
              <a:lnSpc>
                <a:spcPct val="100000"/>
              </a:lnSpc>
              <a:spcBef>
                <a:spcPts val="1000"/>
              </a:spcBef>
              <a:buClr>
                <a:srgbClr val="A53010"/>
              </a:buClr>
              <a:buNone/>
            </a:pPr>
            <a:r>
              <a:rPr lang="en-US" altLang="zh-CN" dirty="0" smtClean="0">
                <a:solidFill>
                  <a:prstClr val="black">
                    <a:lumMod val="75000"/>
                    <a:lumOff val="25000"/>
                  </a:prstClr>
                </a:solidFill>
                <a:latin typeface="Century Gothic" panose="020B0502020202020204"/>
                <a:ea typeface="幼圆" panose="02010509060101010101" pitchFamily="49" charset="-122"/>
              </a:rPr>
              <a:t>Prime </a:t>
            </a:r>
            <a:r>
              <a:rPr lang="en-US" altLang="zh-CN" dirty="0">
                <a:solidFill>
                  <a:prstClr val="black">
                    <a:lumMod val="75000"/>
                    <a:lumOff val="25000"/>
                  </a:prstClr>
                </a:solidFill>
                <a:latin typeface="Century Gothic" panose="020B0502020202020204"/>
                <a:ea typeface="幼圆" panose="02010509060101010101" pitchFamily="49" charset="-122"/>
              </a:rPr>
              <a:t>+ </a:t>
            </a:r>
            <a:r>
              <a:rPr lang="en-US" altLang="zh-CN" dirty="0" smtClean="0">
                <a:solidFill>
                  <a:prstClr val="black">
                    <a:lumMod val="75000"/>
                    <a:lumOff val="25000"/>
                  </a:prstClr>
                </a:solidFill>
                <a:latin typeface="Century Gothic" panose="020B0502020202020204"/>
                <a:ea typeface="幼圆" panose="02010509060101010101" pitchFamily="49" charset="-122"/>
              </a:rPr>
              <a:t>Probe</a:t>
            </a:r>
            <a:r>
              <a:rPr lang="zh-CN" altLang="en-US" dirty="0" smtClean="0">
                <a:solidFill>
                  <a:prstClr val="black">
                    <a:lumMod val="75000"/>
                    <a:lumOff val="25000"/>
                  </a:prstClr>
                </a:solidFill>
                <a:latin typeface="Century Gothic" panose="020B0502020202020204"/>
                <a:ea typeface="幼圆" panose="02010509060101010101" pitchFamily="49" charset="-122"/>
              </a:rPr>
              <a:t>是由</a:t>
            </a:r>
            <a:r>
              <a:rPr lang="en-US" altLang="zh-CN" dirty="0" err="1" smtClean="0">
                <a:solidFill>
                  <a:prstClr val="black">
                    <a:lumMod val="75000"/>
                    <a:lumOff val="25000"/>
                  </a:prstClr>
                </a:solidFill>
                <a:latin typeface="Century Gothic" panose="020B0502020202020204"/>
                <a:ea typeface="幼圆" panose="02010509060101010101" pitchFamily="49" charset="-122"/>
              </a:rPr>
              <a:t>Osvik</a:t>
            </a:r>
            <a:r>
              <a:rPr lang="zh-CN" altLang="en-US" dirty="0" smtClean="0">
                <a:solidFill>
                  <a:prstClr val="black">
                    <a:lumMod val="75000"/>
                    <a:lumOff val="25000"/>
                  </a:prstClr>
                </a:solidFill>
                <a:latin typeface="Century Gothic" panose="020B0502020202020204"/>
                <a:ea typeface="幼圆" panose="02010509060101010101" pitchFamily="49" charset="-122"/>
              </a:rPr>
              <a:t>提出来的</a:t>
            </a:r>
            <a:r>
              <a:rPr lang="en-US" altLang="zh-CN" dirty="0" smtClean="0">
                <a:solidFill>
                  <a:prstClr val="black">
                    <a:lumMod val="75000"/>
                    <a:lumOff val="25000"/>
                  </a:prstClr>
                </a:solidFill>
                <a:latin typeface="Century Gothic" panose="020B0502020202020204"/>
                <a:ea typeface="幼圆" panose="02010509060101010101" pitchFamily="49" charset="-122"/>
              </a:rPr>
              <a:t>Cache</a:t>
            </a:r>
            <a:r>
              <a:rPr lang="zh-CN" altLang="en-US" dirty="0" smtClean="0">
                <a:solidFill>
                  <a:prstClr val="black">
                    <a:lumMod val="75000"/>
                    <a:lumOff val="25000"/>
                  </a:prstClr>
                </a:solidFill>
                <a:latin typeface="Century Gothic" panose="020B0502020202020204"/>
                <a:ea typeface="幼圆" panose="02010509060101010101" pitchFamily="49" charset="-122"/>
              </a:rPr>
              <a:t>攻击策略之一，由于该策略主要分为两个阶段，第一阶段为准备阶段，第二阶段为探测阶段，因此将其称为</a:t>
            </a:r>
            <a:r>
              <a:rPr lang="en-US" altLang="zh-CN" dirty="0">
                <a:solidFill>
                  <a:prstClr val="black">
                    <a:lumMod val="75000"/>
                    <a:lumOff val="25000"/>
                  </a:prstClr>
                </a:solidFill>
                <a:latin typeface="Century Gothic" panose="020B0502020202020204"/>
                <a:ea typeface="幼圆" panose="02010509060101010101" pitchFamily="49" charset="-122"/>
              </a:rPr>
              <a:t>Prime + </a:t>
            </a:r>
            <a:r>
              <a:rPr lang="en-US" altLang="zh-CN" dirty="0" smtClean="0">
                <a:solidFill>
                  <a:prstClr val="black">
                    <a:lumMod val="75000"/>
                    <a:lumOff val="25000"/>
                  </a:prstClr>
                </a:solidFill>
                <a:latin typeface="Century Gothic" panose="020B0502020202020204"/>
                <a:ea typeface="幼圆" panose="02010509060101010101" pitchFamily="49" charset="-122"/>
              </a:rPr>
              <a:t>Probe</a:t>
            </a:r>
            <a:r>
              <a:rPr lang="zh-CN" altLang="en-US" dirty="0" smtClean="0">
                <a:solidFill>
                  <a:prstClr val="black">
                    <a:lumMod val="75000"/>
                    <a:lumOff val="25000"/>
                  </a:prstClr>
                </a:solidFill>
                <a:latin typeface="Century Gothic" panose="020B0502020202020204"/>
                <a:ea typeface="幼圆" panose="02010509060101010101" pitchFamily="49" charset="-122"/>
              </a:rPr>
              <a:t>。通过该策略，能够获取到被攻击程序使用</a:t>
            </a:r>
            <a:r>
              <a:rPr lang="en-US" altLang="zh-CN" dirty="0" smtClean="0">
                <a:solidFill>
                  <a:prstClr val="black">
                    <a:lumMod val="75000"/>
                    <a:lumOff val="25000"/>
                  </a:prstClr>
                </a:solidFill>
                <a:latin typeface="Century Gothic" panose="020B0502020202020204"/>
                <a:ea typeface="幼圆" panose="02010509060101010101" pitchFamily="49" charset="-122"/>
              </a:rPr>
              <a:t>Cache</a:t>
            </a:r>
            <a:r>
              <a:rPr lang="zh-CN" altLang="en-US" dirty="0" smtClean="0">
                <a:solidFill>
                  <a:prstClr val="black">
                    <a:lumMod val="75000"/>
                    <a:lumOff val="25000"/>
                  </a:prstClr>
                </a:solidFill>
                <a:latin typeface="Century Gothic" panose="020B0502020202020204"/>
                <a:ea typeface="幼圆" panose="02010509060101010101" pitchFamily="49" charset="-122"/>
              </a:rPr>
              <a:t>时泄露出的旁路信息，其攻击步骤如下所示：</a:t>
            </a:r>
            <a:endParaRPr lang="en-US" altLang="zh-CN" dirty="0" smtClean="0">
              <a:solidFill>
                <a:prstClr val="black">
                  <a:lumMod val="75000"/>
                  <a:lumOff val="25000"/>
                </a:prstClr>
              </a:solidFill>
              <a:latin typeface="Century Gothic" panose="020B0502020202020204"/>
              <a:ea typeface="幼圆" panose="02010509060101010101" pitchFamily="49" charset="-122"/>
            </a:endParaRPr>
          </a:p>
          <a:p>
            <a:pPr marL="457200" lvl="1" indent="0" defTabSz="457200">
              <a:lnSpc>
                <a:spcPct val="100000"/>
              </a:lnSpc>
              <a:spcBef>
                <a:spcPts val="1000"/>
              </a:spcBef>
              <a:buClr>
                <a:srgbClr val="A53010"/>
              </a:buClr>
              <a:buNone/>
            </a:pPr>
            <a:endParaRPr lang="en-US" altLang="zh-CN"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1400" dirty="0" smtClean="0">
                <a:solidFill>
                  <a:prstClr val="black">
                    <a:lumMod val="75000"/>
                    <a:lumOff val="25000"/>
                  </a:prstClr>
                </a:solidFill>
                <a:latin typeface="Century Gothic" panose="020B0502020202020204"/>
                <a:ea typeface="幼圆" panose="02010509060101010101" pitchFamily="49" charset="-122"/>
              </a:rPr>
              <a:t>攻击程序占用</a:t>
            </a:r>
            <a:r>
              <a:rPr lang="zh-CN" altLang="en-US" sz="1400" dirty="0">
                <a:solidFill>
                  <a:prstClr val="black">
                    <a:lumMod val="75000"/>
                    <a:lumOff val="25000"/>
                  </a:prstClr>
                </a:solidFill>
                <a:latin typeface="Century Gothic" panose="020B0502020202020204"/>
                <a:ea typeface="幼圆" panose="02010509060101010101" pitchFamily="49" charset="-122"/>
              </a:rPr>
              <a:t>指定的</a:t>
            </a:r>
            <a:r>
              <a:rPr lang="en-US" altLang="zh-CN" sz="1400" dirty="0">
                <a:solidFill>
                  <a:prstClr val="black">
                    <a:lumMod val="75000"/>
                    <a:lumOff val="25000"/>
                  </a:prstClr>
                </a:solidFill>
                <a:latin typeface="Century Gothic" panose="020B0502020202020204"/>
                <a:ea typeface="幼圆" panose="02010509060101010101" pitchFamily="49" charset="-122"/>
              </a:rPr>
              <a:t>cache </a:t>
            </a:r>
            <a:r>
              <a:rPr lang="en-US" altLang="zh-CN" sz="1400" dirty="0" smtClean="0">
                <a:solidFill>
                  <a:prstClr val="black">
                    <a:lumMod val="75000"/>
                    <a:lumOff val="25000"/>
                  </a:prstClr>
                </a:solidFill>
                <a:latin typeface="Century Gothic" panose="020B0502020202020204"/>
                <a:ea typeface="幼圆" panose="02010509060101010101" pitchFamily="49" charset="-122"/>
              </a:rPr>
              <a:t>sets</a:t>
            </a:r>
            <a:endParaRPr lang="en-US" altLang="zh-CN" sz="1400"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1400" dirty="0">
                <a:solidFill>
                  <a:prstClr val="black">
                    <a:lumMod val="75000"/>
                    <a:lumOff val="25000"/>
                  </a:prstClr>
                </a:solidFill>
                <a:latin typeface="Century Gothic" panose="020B0502020202020204"/>
                <a:ea typeface="幼圆" panose="02010509060101010101" pitchFamily="49" charset="-122"/>
              </a:rPr>
              <a:t>被攻击程序</a:t>
            </a:r>
            <a:r>
              <a:rPr lang="zh-CN" altLang="en-US" sz="1400" dirty="0" smtClean="0">
                <a:solidFill>
                  <a:prstClr val="black">
                    <a:lumMod val="75000"/>
                    <a:lumOff val="25000"/>
                  </a:prstClr>
                </a:solidFill>
                <a:latin typeface="Century Gothic" panose="020B0502020202020204"/>
                <a:ea typeface="幼圆" panose="02010509060101010101" pitchFamily="49" charset="-122"/>
              </a:rPr>
              <a:t>执行</a:t>
            </a:r>
            <a:endParaRPr lang="en-US" altLang="zh-CN" sz="1400" dirty="0">
              <a:solidFill>
                <a:prstClr val="black">
                  <a:lumMod val="75000"/>
                  <a:lumOff val="25000"/>
                </a:prstClr>
              </a:solidFill>
              <a:latin typeface="Century Gothic" panose="020B0502020202020204"/>
              <a:ea typeface="幼圆" panose="02010509060101010101" pitchFamily="49" charset="-122"/>
            </a:endParaRPr>
          </a:p>
          <a:p>
            <a:pPr marL="1200150" lvl="2" indent="-342900" defTabSz="457200">
              <a:lnSpc>
                <a:spcPct val="100000"/>
              </a:lnSpc>
              <a:spcBef>
                <a:spcPts val="1000"/>
              </a:spcBef>
              <a:buClr>
                <a:srgbClr val="A53010"/>
              </a:buClr>
              <a:buFont typeface="+mj-lt"/>
              <a:buAutoNum type="arabicPeriod"/>
            </a:pPr>
            <a:r>
              <a:rPr lang="zh-CN" altLang="en-US" sz="1400" dirty="0" smtClean="0">
                <a:solidFill>
                  <a:prstClr val="black">
                    <a:lumMod val="75000"/>
                    <a:lumOff val="25000"/>
                  </a:prstClr>
                </a:solidFill>
                <a:latin typeface="Century Gothic" panose="020B0502020202020204"/>
                <a:ea typeface="幼圆" panose="02010509060101010101" pitchFamily="49" charset="-122"/>
              </a:rPr>
              <a:t>攻击程序判断</a:t>
            </a:r>
            <a:r>
              <a:rPr lang="zh-CN" altLang="en-US" sz="1400" dirty="0">
                <a:solidFill>
                  <a:prstClr val="black">
                    <a:lumMod val="75000"/>
                    <a:lumOff val="25000"/>
                  </a:prstClr>
                </a:solidFill>
                <a:latin typeface="Century Gothic" panose="020B0502020202020204"/>
                <a:ea typeface="幼圆" panose="02010509060101010101" pitchFamily="49" charset="-122"/>
              </a:rPr>
              <a:t>哪些</a:t>
            </a:r>
            <a:r>
              <a:rPr lang="en-US" altLang="zh-CN" sz="1400" dirty="0">
                <a:solidFill>
                  <a:prstClr val="black">
                    <a:lumMod val="75000"/>
                    <a:lumOff val="25000"/>
                  </a:prstClr>
                </a:solidFill>
                <a:latin typeface="Century Gothic" panose="020B0502020202020204"/>
                <a:ea typeface="幼圆" panose="02010509060101010101" pitchFamily="49" charset="-122"/>
              </a:rPr>
              <a:t>cache sets</a:t>
            </a:r>
            <a:r>
              <a:rPr lang="zh-CN" altLang="en-US" sz="1400" dirty="0">
                <a:solidFill>
                  <a:prstClr val="black">
                    <a:lumMod val="75000"/>
                    <a:lumOff val="25000"/>
                  </a:prstClr>
                </a:solidFill>
                <a:latin typeface="Century Gothic" panose="020B0502020202020204"/>
                <a:ea typeface="幼圆" panose="02010509060101010101" pitchFamily="49" charset="-122"/>
              </a:rPr>
              <a:t>依然被占用</a:t>
            </a:r>
            <a:endParaRPr lang="en-US" altLang="zh-CN" sz="1400" dirty="0">
              <a:solidFill>
                <a:prstClr val="black">
                  <a:lumMod val="75000"/>
                  <a:lumOff val="25000"/>
                </a:prstClr>
              </a:solidFill>
              <a:latin typeface="Century Gothic" panose="020B0502020202020204"/>
              <a:ea typeface="幼圆" panose="02010509060101010101" pitchFamily="49" charset="-122"/>
            </a:endParaRPr>
          </a:p>
          <a:p>
            <a:pPr lvl="1"/>
            <a:endParaRPr lang="en-US" altLang="zh-CN" dirty="0" smtClean="0"/>
          </a:p>
        </p:txBody>
      </p:sp>
    </p:spTree>
    <p:extLst>
      <p:ext uri="{BB962C8B-B14F-4D97-AF65-F5344CB8AC3E}">
        <p14:creationId xmlns:p14="http://schemas.microsoft.com/office/powerpoint/2010/main" val="2110760023"/>
      </p:ext>
    </p:extLst>
  </p:cSld>
  <p:clrMapOvr>
    <a:masterClrMapping/>
  </p:clrMapOvr>
  <p:transition spd="slow" advClick="0" advTm="300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Users\f\Desktop\graduation\snippers\prime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1347614"/>
            <a:ext cx="3600400" cy="1656184"/>
          </a:xfrm>
          <a:prstGeom prst="rect">
            <a:avLst/>
          </a:prstGeom>
          <a:noFill/>
          <a:ln>
            <a:noFill/>
          </a:ln>
        </p:spPr>
      </p:pic>
      <p:pic>
        <p:nvPicPr>
          <p:cNvPr id="3" name="图片 2" descr="C:\Users\f\Desktop\graduation\snippers\prime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3594" y="3220210"/>
            <a:ext cx="3600399" cy="1670496"/>
          </a:xfrm>
          <a:prstGeom prst="rect">
            <a:avLst/>
          </a:prstGeom>
          <a:noFill/>
          <a:ln>
            <a:noFill/>
          </a:ln>
        </p:spPr>
      </p:pic>
      <p:pic>
        <p:nvPicPr>
          <p:cNvPr id="4" name="图片 3" descr="C:\Users\f\Desktop\graduation\snippers\prime3.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3220210"/>
            <a:ext cx="3600400" cy="1670884"/>
          </a:xfrm>
          <a:prstGeom prst="rect">
            <a:avLst/>
          </a:prstGeom>
          <a:noFill/>
          <a:ln>
            <a:noFill/>
          </a:ln>
        </p:spPr>
      </p:pic>
    </p:spTree>
    <p:extLst>
      <p:ext uri="{BB962C8B-B14F-4D97-AF65-F5344CB8AC3E}">
        <p14:creationId xmlns:p14="http://schemas.microsoft.com/office/powerpoint/2010/main" val="3235226495"/>
      </p:ext>
    </p:extLst>
  </p:cSld>
  <p:clrMapOvr>
    <a:masterClrMapping/>
  </p:clrMapOvr>
  <p:transition spd="slow" advClick="0" advTm="300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Users\f\Desktop\graduation\snippers\驱逐策略.png"/>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635646"/>
            <a:ext cx="5759450" cy="2616200"/>
          </a:xfrm>
          <a:prstGeom prst="rect">
            <a:avLst/>
          </a:prstGeom>
          <a:noFill/>
          <a:ln>
            <a:noFill/>
          </a:ln>
        </p:spPr>
      </p:pic>
      <p:sp>
        <p:nvSpPr>
          <p:cNvPr id="21" name="TextBox 16"/>
          <p:cNvSpPr txBox="1"/>
          <p:nvPr/>
        </p:nvSpPr>
        <p:spPr>
          <a:xfrm>
            <a:off x="1403648" y="1203598"/>
            <a:ext cx="2016224"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获取高效的驱逐策略</a:t>
            </a:r>
            <a:endParaRPr lang="zh-CN" altLang="en-US" sz="2100" baseline="-3000" dirty="0">
              <a:latin typeface="微软雅黑" pitchFamily="34" charset="-122"/>
              <a:ea typeface="微软雅黑" pitchFamily="34" charset="-122"/>
            </a:endParaRPr>
          </a:p>
        </p:txBody>
      </p:sp>
    </p:spTree>
    <p:extLst>
      <p:ext uri="{BB962C8B-B14F-4D97-AF65-F5344CB8AC3E}">
        <p14:creationId xmlns:p14="http://schemas.microsoft.com/office/powerpoint/2010/main" val="2021627797"/>
      </p:ext>
    </p:extLst>
  </p:cSld>
  <p:clrMapOvr>
    <a:masterClrMapping/>
  </p:clrMapOvr>
  <p:transition spd="slow" advClick="0" advTm="300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2253357"/>
              </p:ext>
            </p:extLst>
          </p:nvPr>
        </p:nvGraphicFramePr>
        <p:xfrm>
          <a:off x="1835696" y="1419622"/>
          <a:ext cx="6192687" cy="3435565"/>
        </p:xfrm>
        <a:graphic>
          <a:graphicData uri="http://schemas.openxmlformats.org/drawingml/2006/table">
            <a:tbl>
              <a:tblPr firstRow="1" firstCol="1" bandRow="1">
                <a:tableStyleId>{F2DE63D5-997A-4646-A377-4702673A728D}</a:tableStyleId>
              </a:tblPr>
              <a:tblGrid>
                <a:gridCol w="1195959">
                  <a:extLst>
                    <a:ext uri="{9D8B030D-6E8A-4147-A177-3AD203B41FA5}">
                      <a16:colId xmlns:a16="http://schemas.microsoft.com/office/drawing/2014/main" val="3750703043"/>
                    </a:ext>
                  </a:extLst>
                </a:gridCol>
                <a:gridCol w="1070727">
                  <a:extLst>
                    <a:ext uri="{9D8B030D-6E8A-4147-A177-3AD203B41FA5}">
                      <a16:colId xmlns:a16="http://schemas.microsoft.com/office/drawing/2014/main" val="2420668206"/>
                    </a:ext>
                  </a:extLst>
                </a:gridCol>
                <a:gridCol w="1239790">
                  <a:extLst>
                    <a:ext uri="{9D8B030D-6E8A-4147-A177-3AD203B41FA5}">
                      <a16:colId xmlns:a16="http://schemas.microsoft.com/office/drawing/2014/main" val="169718105"/>
                    </a:ext>
                  </a:extLst>
                </a:gridCol>
                <a:gridCol w="1286751">
                  <a:extLst>
                    <a:ext uri="{9D8B030D-6E8A-4147-A177-3AD203B41FA5}">
                      <a16:colId xmlns:a16="http://schemas.microsoft.com/office/drawing/2014/main" val="1857596292"/>
                    </a:ext>
                  </a:extLst>
                </a:gridCol>
                <a:gridCol w="1399460">
                  <a:extLst>
                    <a:ext uri="{9D8B030D-6E8A-4147-A177-3AD203B41FA5}">
                      <a16:colId xmlns:a16="http://schemas.microsoft.com/office/drawing/2014/main" val="1501099054"/>
                    </a:ext>
                  </a:extLst>
                </a:gridCol>
              </a:tblGrid>
              <a:tr h="315175">
                <a:tc>
                  <a:txBody>
                    <a:bodyPr/>
                    <a:lstStyle/>
                    <a:p>
                      <a:pPr indent="127000" algn="ctr">
                        <a:lnSpc>
                          <a:spcPct val="150000"/>
                        </a:lnSpc>
                        <a:spcAft>
                          <a:spcPts val="0"/>
                        </a:spcAft>
                      </a:pPr>
                      <a:r>
                        <a:rPr lang="zh-CN" sz="1200" kern="100">
                          <a:effectLst/>
                        </a:rPr>
                        <a:t>地址个数</a:t>
                      </a:r>
                      <a:r>
                        <a:rPr lang="en-US" sz="1200" kern="100">
                          <a:effectLst/>
                        </a:rPr>
                        <a:t>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循环次数</a:t>
                      </a:r>
                      <a:r>
                        <a:rPr lang="en-US" sz="1200" kern="100">
                          <a:effectLst/>
                        </a:rPr>
                        <a:t>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环内地址数</a:t>
                      </a:r>
                      <a:r>
                        <a:rPr lang="en-US" sz="1200" kern="100">
                          <a:effectLst/>
                        </a:rPr>
                        <a:t>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a:effectLst/>
                        </a:rPr>
                        <a:t>驱逐率</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50000"/>
                        </a:lnSpc>
                        <a:spcAft>
                          <a:spcPts val="0"/>
                        </a:spcAft>
                      </a:pPr>
                      <a:r>
                        <a:rPr lang="zh-CN" sz="1200" kern="100" dirty="0">
                          <a:effectLst/>
                        </a:rPr>
                        <a:t>驱逐时间</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6891007"/>
                  </a:ext>
                </a:extLst>
              </a:tr>
              <a:tr h="225014">
                <a:tc>
                  <a:txBody>
                    <a:bodyPr/>
                    <a:lstStyle/>
                    <a:p>
                      <a:pPr indent="127000" algn="ctr">
                        <a:lnSpc>
                          <a:spcPct val="150000"/>
                        </a:lnSpc>
                        <a:spcAft>
                          <a:spcPts val="0"/>
                        </a:spcAft>
                      </a:pPr>
                      <a:r>
                        <a:rPr lang="en-US" sz="1050" kern="100">
                          <a:effectLst/>
                        </a:rPr>
                        <a:t>    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dirty="0">
                          <a:effectLst/>
                        </a:rPr>
                        <a:t>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dirty="0">
                          <a:effectLst/>
                        </a:rPr>
                        <a:t>100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9121.185348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45004063"/>
                  </a:ext>
                </a:extLst>
              </a:tr>
              <a:tr h="225014">
                <a:tc>
                  <a:txBody>
                    <a:bodyPr/>
                    <a:lstStyle/>
                    <a:p>
                      <a:pPr indent="266700" algn="ctr">
                        <a:lnSpc>
                          <a:spcPct val="150000"/>
                        </a:lnSpc>
                        <a:spcAft>
                          <a:spcPts val="0"/>
                        </a:spcAft>
                      </a:pPr>
                      <a:r>
                        <a:rPr lang="en-US" sz="1050" kern="100">
                          <a:effectLst/>
                        </a:rPr>
                        <a:t>27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99.989997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10653.13603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1735854"/>
                  </a:ext>
                </a:extLst>
              </a:tr>
              <a:tr h="225014">
                <a:tc>
                  <a:txBody>
                    <a:bodyPr/>
                    <a:lstStyle/>
                    <a:p>
                      <a:pPr indent="266700" algn="ctr">
                        <a:lnSpc>
                          <a:spcPct val="150000"/>
                        </a:lnSpc>
                        <a:spcAft>
                          <a:spcPts val="0"/>
                        </a:spcAft>
                      </a:pPr>
                      <a:r>
                        <a:rPr lang="en-US" sz="1050" kern="100">
                          <a:effectLst/>
                        </a:rPr>
                        <a:t>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99.919984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12706.28952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86020246"/>
                  </a:ext>
                </a:extLst>
              </a:tr>
              <a:tr h="225014">
                <a:tc>
                  <a:txBody>
                    <a:bodyPr/>
                    <a:lstStyle/>
                    <a:p>
                      <a:pPr indent="266700" algn="ctr">
                        <a:lnSpc>
                          <a:spcPct val="150000"/>
                        </a:lnSpc>
                        <a:spcAft>
                          <a:spcPts val="0"/>
                        </a:spcAft>
                      </a:pPr>
                      <a:r>
                        <a:rPr lang="en-US" sz="1050" kern="100">
                          <a:effectLst/>
                        </a:rPr>
                        <a:t>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99.91996799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36992.2931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32198785"/>
                  </a:ext>
                </a:extLst>
              </a:tr>
              <a:tr h="225014">
                <a:tc>
                  <a:txBody>
                    <a:bodyPr/>
                    <a:lstStyle/>
                    <a:p>
                      <a:pPr indent="266700" algn="ctr">
                        <a:lnSpc>
                          <a:spcPct val="150000"/>
                        </a:lnSpc>
                        <a:spcAft>
                          <a:spcPts val="0"/>
                        </a:spcAft>
                      </a:pPr>
                      <a:r>
                        <a:rPr lang="en-US" sz="1050" kern="100">
                          <a:effectLst/>
                        </a:rPr>
                        <a:t>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99.8582996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13455.61102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54883303"/>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99.74994999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12150.68623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3872702"/>
                  </a:ext>
                </a:extLst>
              </a:tr>
              <a:tr h="225014">
                <a:tc>
                  <a:txBody>
                    <a:bodyPr/>
                    <a:lstStyle/>
                    <a:p>
                      <a:pPr indent="266700" algn="ctr">
                        <a:lnSpc>
                          <a:spcPct val="150000"/>
                        </a:lnSpc>
                        <a:spcAft>
                          <a:spcPts val="0"/>
                        </a:spcAft>
                      </a:pPr>
                      <a:r>
                        <a:rPr lang="en-US" sz="1050" kern="100">
                          <a:effectLst/>
                        </a:rPr>
                        <a:t>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99.72994599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13360.58188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9306787"/>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99.72994599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20646.16884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1958770"/>
                  </a:ext>
                </a:extLst>
              </a:tr>
              <a:tr h="225014">
                <a:tc>
                  <a:txBody>
                    <a:bodyPr/>
                    <a:lstStyle/>
                    <a:p>
                      <a:pPr indent="266700" algn="ctr">
                        <a:lnSpc>
                          <a:spcPct val="150000"/>
                        </a:lnSpc>
                        <a:spcAft>
                          <a:spcPts val="0"/>
                        </a:spcAft>
                      </a:pPr>
                      <a:r>
                        <a:rPr lang="en-US" sz="1050" kern="100">
                          <a:effectLst/>
                        </a:rPr>
                        <a:t>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99.70519467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41633.32493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4134481"/>
                  </a:ext>
                </a:extLst>
              </a:tr>
              <a:tr h="225014">
                <a:tc>
                  <a:txBody>
                    <a:bodyPr/>
                    <a:lstStyle/>
                    <a:p>
                      <a:pPr indent="266700" algn="ctr">
                        <a:lnSpc>
                          <a:spcPct val="150000"/>
                        </a:lnSpc>
                        <a:spcAft>
                          <a:spcPts val="0"/>
                        </a:spcAft>
                      </a:pPr>
                      <a:r>
                        <a:rPr lang="en-US" sz="1050" kern="100">
                          <a:effectLst/>
                        </a:rPr>
                        <a:t>17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99.689969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13905.53812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3922781"/>
                  </a:ext>
                </a:extLst>
              </a:tr>
              <a:tr h="225014">
                <a:tc>
                  <a:txBody>
                    <a:bodyPr/>
                    <a:lstStyle/>
                    <a:p>
                      <a:pPr indent="266700" algn="ctr">
                        <a:lnSpc>
                          <a:spcPct val="150000"/>
                        </a:lnSpc>
                        <a:spcAft>
                          <a:spcPts val="0"/>
                        </a:spcAft>
                      </a:pPr>
                      <a:r>
                        <a:rPr lang="en-US" sz="1050" kern="100">
                          <a:effectLst/>
                        </a:rPr>
                        <a:t>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99.65404965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19774.70509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3095327"/>
                  </a:ext>
                </a:extLst>
              </a:tr>
              <a:tr h="225014">
                <a:tc>
                  <a:txBody>
                    <a:bodyPr/>
                    <a:lstStyle/>
                    <a:p>
                      <a:pPr indent="266700" algn="ctr">
                        <a:lnSpc>
                          <a:spcPct val="150000"/>
                        </a:lnSpc>
                        <a:spcAft>
                          <a:spcPts val="0"/>
                        </a:spcAft>
                      </a:pPr>
                      <a:r>
                        <a:rPr lang="en-US" sz="1050" kern="10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99.649965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effectLst/>
                        </a:rPr>
                        <a:t>20161.85157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10833177"/>
                  </a:ext>
                </a:extLst>
              </a:tr>
              <a:tr h="225014">
                <a:tc>
                  <a:txBody>
                    <a:bodyPr/>
                    <a:lstStyle/>
                    <a:p>
                      <a:pPr indent="266700" algn="ctr">
                        <a:lnSpc>
                          <a:spcPct val="150000"/>
                        </a:lnSpc>
                        <a:spcAft>
                          <a:spcPts val="0"/>
                        </a:spcAft>
                      </a:pPr>
                      <a:r>
                        <a:rPr lang="en-US" sz="1050" kern="100">
                          <a:solidFill>
                            <a:srgbClr val="FF0000"/>
                          </a:solidFill>
                          <a:effectLst/>
                        </a:rPr>
                        <a:t>20</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1</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10</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a:solidFill>
                            <a:srgbClr val="FF0000"/>
                          </a:solidFill>
                          <a:effectLst/>
                        </a:rPr>
                        <a:t>99.64989497</a:t>
                      </a:r>
                      <a:endParaRPr lang="zh-CN" sz="1200"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spcAft>
                          <a:spcPts val="0"/>
                        </a:spcAft>
                      </a:pPr>
                      <a:r>
                        <a:rPr lang="en-US" sz="1050" kern="100" dirty="0">
                          <a:solidFill>
                            <a:srgbClr val="FF0000"/>
                          </a:solidFill>
                          <a:effectLst/>
                        </a:rPr>
                        <a:t>6192.992599</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45811196"/>
                  </a:ext>
                </a:extLst>
              </a:tr>
            </a:tbl>
          </a:graphicData>
        </a:graphic>
      </p:graphicFrame>
    </p:spTree>
    <p:extLst>
      <p:ext uri="{BB962C8B-B14F-4D97-AF65-F5344CB8AC3E}">
        <p14:creationId xmlns:p14="http://schemas.microsoft.com/office/powerpoint/2010/main" val="2517390241"/>
      </p:ext>
    </p:extLst>
  </p:cSld>
  <p:clrMapOvr>
    <a:masterClrMapping/>
  </p:clrMapOvr>
  <p:transition spd="slow" advClick="0" advTm="300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493910006"/>
              </p:ext>
            </p:extLst>
          </p:nvPr>
        </p:nvGraphicFramePr>
        <p:xfrm>
          <a:off x="1907704" y="1203598"/>
          <a:ext cx="6120680" cy="360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6684600"/>
      </p:ext>
    </p:extLst>
  </p:cSld>
  <p:clrMapOvr>
    <a:masterClrMapping/>
  </p:clrMapOvr>
  <p:transition spd="slow" advClick="0" advTm="300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1907704" y="1491630"/>
            <a:ext cx="4680520" cy="2808312"/>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zh-CN" altLang="en-US" sz="2400" dirty="0" smtClean="0"/>
              <a:t>实现针对</a:t>
            </a:r>
            <a:r>
              <a:rPr lang="en-US" altLang="zh-CN" sz="2400" dirty="0" smtClean="0"/>
              <a:t>AES</a:t>
            </a:r>
            <a:r>
              <a:rPr lang="zh-CN" altLang="en-US" sz="2400" dirty="0" smtClean="0"/>
              <a:t>的</a:t>
            </a:r>
            <a:r>
              <a:rPr lang="en-US" altLang="zh-CN" sz="2400" dirty="0" smtClean="0"/>
              <a:t>cache</a:t>
            </a:r>
            <a:r>
              <a:rPr lang="zh-CN" altLang="en-US" sz="2400" dirty="0" smtClean="0"/>
              <a:t>攻击</a:t>
            </a:r>
            <a:endParaRPr lang="en-US" altLang="zh-CN" sz="2400" dirty="0" smtClean="0"/>
          </a:p>
          <a:p>
            <a:pPr marL="0" indent="0">
              <a:buFont typeface="Wingdings" panose="05000000000000000000" pitchFamily="2" charset="2"/>
              <a:buNone/>
            </a:pPr>
            <a:endParaRPr lang="en-US" altLang="zh-CN" dirty="0" smtClean="0"/>
          </a:p>
          <a:p>
            <a:pPr marL="457200" lvl="1" indent="-457200">
              <a:buFont typeface="+mj-lt"/>
              <a:buAutoNum type="arabicPeriod"/>
            </a:pPr>
            <a:r>
              <a:rPr lang="zh-CN" altLang="en-US" sz="1600" dirty="0" smtClean="0"/>
              <a:t>探索</a:t>
            </a:r>
            <a:r>
              <a:rPr lang="en-US" altLang="zh-CN" sz="1600" dirty="0" smtClean="0"/>
              <a:t>AES</a:t>
            </a:r>
            <a:r>
              <a:rPr lang="zh-CN" altLang="en-US" sz="1600" dirty="0" smtClean="0"/>
              <a:t>密钥扩展、各轮变换的数学模式</a:t>
            </a:r>
            <a:endParaRPr lang="en-US" altLang="zh-CN" sz="1600" dirty="0" smtClean="0"/>
          </a:p>
          <a:p>
            <a:pPr marL="457200" lvl="1" indent="-457200">
              <a:buFont typeface="+mj-lt"/>
              <a:buAutoNum type="arabicPeriod"/>
            </a:pPr>
            <a:endParaRPr lang="en-US" altLang="zh-CN" sz="1600" dirty="0" smtClean="0"/>
          </a:p>
          <a:p>
            <a:pPr marL="457200" lvl="1" indent="-457200">
              <a:buFont typeface="+mj-lt"/>
              <a:buAutoNum type="arabicPeriod"/>
            </a:pPr>
            <a:r>
              <a:rPr lang="zh-CN" altLang="en-US" sz="1600" dirty="0" smtClean="0"/>
              <a:t>实现度量密钥可疑度的</a:t>
            </a:r>
            <a:r>
              <a:rPr lang="en-US" altLang="zh-CN" sz="1600" dirty="0" smtClean="0"/>
              <a:t>KS</a:t>
            </a:r>
            <a:r>
              <a:rPr lang="zh-CN" altLang="en-US" sz="1600" dirty="0" smtClean="0"/>
              <a:t>检验算法</a:t>
            </a:r>
            <a:endParaRPr lang="en-US" altLang="zh-CN" sz="1600" dirty="0" smtClean="0"/>
          </a:p>
          <a:p>
            <a:pPr marL="914400" lvl="1" indent="-457200">
              <a:buFont typeface="+mj-lt"/>
              <a:buAutoNum type="arabicPeriod"/>
            </a:pPr>
            <a:endParaRPr lang="en-US" altLang="zh-CN" sz="1600" dirty="0" smtClean="0"/>
          </a:p>
          <a:p>
            <a:pPr marL="457200" lvl="1" indent="-457200">
              <a:buFont typeface="+mj-lt"/>
              <a:buAutoNum type="arabicPeriod"/>
            </a:pPr>
            <a:r>
              <a:rPr lang="zh-CN" altLang="en-US" sz="1600" dirty="0" smtClean="0"/>
              <a:t>利用假设检验的方式获取用户密钥</a:t>
            </a:r>
            <a:endParaRPr lang="en-US" altLang="zh-CN" sz="1600" dirty="0" smtClean="0"/>
          </a:p>
          <a:p>
            <a:pPr lvl="1">
              <a:buFont typeface="Wingdings" panose="05000000000000000000" pitchFamily="2" charset="2"/>
              <a:buChar char="n"/>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515990803"/>
      </p:ext>
    </p:extLst>
  </p:cSld>
  <p:clrMapOvr>
    <a:masterClrMapping/>
  </p:clrMapOvr>
  <p:transition spd="slow" advClick="0" advTm="300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7">
            <a:extLst>
              <a:ext uri="{FF2B5EF4-FFF2-40B4-BE49-F238E27FC236}">
                <a16:creationId xmlns:a16="http://schemas.microsoft.com/office/drawing/2014/main" id="{25490D5F-02C9-40B2-A81F-51413AD8CF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2" y="123478"/>
            <a:ext cx="5509883" cy="5020022"/>
          </a:xfrm>
          <a:prstGeom prst="rect">
            <a:avLst/>
          </a:prstGeom>
        </p:spPr>
      </p:pic>
      <p:sp>
        <p:nvSpPr>
          <p:cNvPr id="7" name="TextBox 16"/>
          <p:cNvSpPr txBox="1"/>
          <p:nvPr/>
        </p:nvSpPr>
        <p:spPr>
          <a:xfrm>
            <a:off x="1115616" y="1275606"/>
            <a:ext cx="288032" cy="2154436"/>
          </a:xfrm>
          <a:prstGeom prst="rect">
            <a:avLst/>
          </a:prstGeom>
          <a:noFill/>
        </p:spPr>
        <p:txBody>
          <a:bodyPr wrap="square" lIns="56620" tIns="0" rIns="56620" bIns="0" rtlCol="0" anchor="t">
            <a:spAutoFit/>
          </a:bodyPr>
          <a:lstStyle/>
          <a:p>
            <a:r>
              <a:rPr lang="en-US" altLang="zh-CN" sz="2100" baseline="-3000" dirty="0" smtClean="0">
                <a:latin typeface="微软雅黑" pitchFamily="34" charset="-122"/>
                <a:ea typeface="微软雅黑" pitchFamily="34" charset="-122"/>
              </a:rPr>
              <a:t>AES</a:t>
            </a:r>
            <a:r>
              <a:rPr lang="zh-CN" altLang="en-US" sz="2100" baseline="-3000" dirty="0" smtClean="0">
                <a:latin typeface="微软雅黑" pitchFamily="34" charset="-122"/>
                <a:ea typeface="微软雅黑" pitchFamily="34" charset="-122"/>
              </a:rPr>
              <a:t>加密过程流程图</a:t>
            </a:r>
            <a:endParaRPr lang="zh-CN" altLang="en-US" sz="2100" baseline="-3000" dirty="0">
              <a:latin typeface="微软雅黑" pitchFamily="34" charset="-122"/>
              <a:ea typeface="微软雅黑" pitchFamily="34" charset="-122"/>
            </a:endParaRPr>
          </a:p>
        </p:txBody>
      </p:sp>
      <p:cxnSp>
        <p:nvCxnSpPr>
          <p:cNvPr id="4" name="直接连接符 3"/>
          <p:cNvCxnSpPr/>
          <p:nvPr/>
        </p:nvCxnSpPr>
        <p:spPr>
          <a:xfrm flipH="1">
            <a:off x="1403648" y="267494"/>
            <a:ext cx="72008" cy="453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115532"/>
      </p:ext>
    </p:extLst>
  </p:cSld>
  <p:clrMapOvr>
    <a:masterClrMapping/>
  </p:clrMapOvr>
  <p:transition spd="slow" advClick="0" advTm="300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707904" y="339502"/>
            <a:ext cx="1609725" cy="407690"/>
          </a:xfrm>
        </p:spPr>
        <p:txBody>
          <a:bodyPr/>
          <a:lstStyle/>
          <a:p>
            <a:pPr algn="ctr"/>
            <a:r>
              <a:rPr lang="zh-CN" altLang="en-US" dirty="0" smtClean="0">
                <a:latin typeface="+mn-lt"/>
                <a:ea typeface="+mn-ea"/>
                <a:cs typeface="+mn-ea"/>
                <a:sym typeface="+mn-lt"/>
              </a:rPr>
              <a:t>目 录</a:t>
            </a:r>
            <a:endParaRPr lang="zh-CN" altLang="en-US" dirty="0">
              <a:latin typeface="+mn-lt"/>
              <a:ea typeface="+mn-ea"/>
              <a:cs typeface="+mn-ea"/>
              <a:sym typeface="+mn-lt"/>
            </a:endParaRPr>
          </a:p>
        </p:txBody>
      </p:sp>
      <p:sp>
        <p:nvSpPr>
          <p:cNvPr id="15" name="矩形 14"/>
          <p:cNvSpPr/>
          <p:nvPr/>
        </p:nvSpPr>
        <p:spPr>
          <a:xfrm>
            <a:off x="1151952" y="2757634"/>
            <a:ext cx="10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16" name="矩形 15"/>
          <p:cNvSpPr/>
          <p:nvPr/>
        </p:nvSpPr>
        <p:spPr>
          <a:xfrm>
            <a:off x="2534142" y="2757634"/>
            <a:ext cx="1080000" cy="1080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3916332" y="2757634"/>
            <a:ext cx="10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5298522" y="2757634"/>
            <a:ext cx="1080000" cy="1080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TextBox 19"/>
          <p:cNvSpPr txBox="1"/>
          <p:nvPr/>
        </p:nvSpPr>
        <p:spPr>
          <a:xfrm>
            <a:off x="1331912" y="3013098"/>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01</a:t>
            </a:r>
            <a:endParaRPr lang="zh-CN" altLang="en-US" sz="2800" dirty="0">
              <a:solidFill>
                <a:schemeClr val="accent1"/>
              </a:solidFill>
              <a:latin typeface="Impact" panose="020B0806030902050204" pitchFamily="34" charset="0"/>
              <a:cs typeface="+mn-ea"/>
              <a:sym typeface="+mn-lt"/>
            </a:endParaRPr>
          </a:p>
        </p:txBody>
      </p:sp>
      <p:sp>
        <p:nvSpPr>
          <p:cNvPr id="21" name="TextBox 20"/>
          <p:cNvSpPr txBox="1"/>
          <p:nvPr/>
        </p:nvSpPr>
        <p:spPr>
          <a:xfrm>
            <a:off x="271410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02</a:t>
            </a:r>
            <a:endParaRPr lang="zh-CN" altLang="en-US" sz="2800" dirty="0">
              <a:solidFill>
                <a:schemeClr val="accent1"/>
              </a:solidFill>
              <a:latin typeface="Impact" panose="020B0806030902050204" pitchFamily="34" charset="0"/>
              <a:cs typeface="+mn-ea"/>
              <a:sym typeface="+mn-lt"/>
            </a:endParaRPr>
          </a:p>
        </p:txBody>
      </p:sp>
      <p:sp>
        <p:nvSpPr>
          <p:cNvPr id="22" name="TextBox 21"/>
          <p:cNvSpPr txBox="1"/>
          <p:nvPr/>
        </p:nvSpPr>
        <p:spPr>
          <a:xfrm>
            <a:off x="409629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03</a:t>
            </a:r>
            <a:endParaRPr lang="zh-CN" altLang="en-US" sz="2800" dirty="0">
              <a:solidFill>
                <a:schemeClr val="accent1"/>
              </a:solidFill>
              <a:latin typeface="Impact" panose="020B0806030902050204" pitchFamily="34" charset="0"/>
              <a:cs typeface="+mn-ea"/>
              <a:sym typeface="+mn-lt"/>
            </a:endParaRPr>
          </a:p>
        </p:txBody>
      </p:sp>
      <p:sp>
        <p:nvSpPr>
          <p:cNvPr id="23" name="TextBox 22"/>
          <p:cNvSpPr txBox="1"/>
          <p:nvPr/>
        </p:nvSpPr>
        <p:spPr>
          <a:xfrm>
            <a:off x="5478482" y="2999753"/>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04</a:t>
            </a:r>
            <a:endParaRPr lang="zh-CN" altLang="en-US" sz="2800" dirty="0">
              <a:solidFill>
                <a:schemeClr val="accent1"/>
              </a:solidFill>
              <a:latin typeface="Impact" panose="020B0806030902050204" pitchFamily="34" charset="0"/>
              <a:cs typeface="+mn-ea"/>
              <a:sym typeface="+mn-lt"/>
            </a:endParaRPr>
          </a:p>
        </p:txBody>
      </p:sp>
      <p:sp>
        <p:nvSpPr>
          <p:cNvPr id="25" name="TextBox 24"/>
          <p:cNvSpPr txBox="1"/>
          <p:nvPr/>
        </p:nvSpPr>
        <p:spPr>
          <a:xfrm>
            <a:off x="118795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绪论</a:t>
            </a:r>
            <a:endParaRPr lang="zh-CN" altLang="en-US" sz="1200" b="1" dirty="0">
              <a:solidFill>
                <a:schemeClr val="tx2">
                  <a:lumMod val="75000"/>
                </a:schemeClr>
              </a:solidFill>
              <a:cs typeface="+mn-ea"/>
              <a:sym typeface="+mn-lt"/>
            </a:endParaRPr>
          </a:p>
        </p:txBody>
      </p:sp>
      <p:sp>
        <p:nvSpPr>
          <p:cNvPr id="26" name="TextBox 25"/>
          <p:cNvSpPr txBox="1"/>
          <p:nvPr/>
        </p:nvSpPr>
        <p:spPr>
          <a:xfrm>
            <a:off x="257014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研究</a:t>
            </a:r>
            <a:r>
              <a:rPr lang="zh-CN" altLang="en-US" sz="1200" b="1" dirty="0">
                <a:solidFill>
                  <a:schemeClr val="tx2">
                    <a:lumMod val="75000"/>
                  </a:schemeClr>
                </a:solidFill>
                <a:cs typeface="+mn-ea"/>
                <a:sym typeface="+mn-lt"/>
              </a:rPr>
              <a:t>内容</a:t>
            </a:r>
          </a:p>
        </p:txBody>
      </p:sp>
      <p:sp>
        <p:nvSpPr>
          <p:cNvPr id="27" name="TextBox 26"/>
          <p:cNvSpPr txBox="1"/>
          <p:nvPr/>
        </p:nvSpPr>
        <p:spPr>
          <a:xfrm>
            <a:off x="3952332" y="3580401"/>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攻击方案</a:t>
            </a:r>
            <a:endParaRPr lang="zh-CN" altLang="en-US" sz="1200" b="1" dirty="0">
              <a:solidFill>
                <a:schemeClr val="tx2">
                  <a:lumMod val="75000"/>
                </a:schemeClr>
              </a:solidFill>
              <a:cs typeface="+mn-ea"/>
              <a:sym typeface="+mn-lt"/>
            </a:endParaRPr>
          </a:p>
        </p:txBody>
      </p:sp>
      <p:sp>
        <p:nvSpPr>
          <p:cNvPr id="28" name="TextBox 27"/>
          <p:cNvSpPr txBox="1"/>
          <p:nvPr/>
        </p:nvSpPr>
        <p:spPr>
          <a:xfrm>
            <a:off x="5334522" y="3580400"/>
            <a:ext cx="1044000" cy="276999"/>
          </a:xfrm>
          <a:prstGeom prst="rect">
            <a:avLst/>
          </a:prstGeom>
          <a:noFill/>
        </p:spPr>
        <p:txBody>
          <a:bodyPr wrap="square" rtlCol="0">
            <a:spAutoFit/>
          </a:bodyPr>
          <a:lstStyle/>
          <a:p>
            <a:pPr algn="ctr"/>
            <a:r>
              <a:rPr lang="zh-CN" altLang="en-US" sz="1200" b="1" dirty="0" smtClean="0">
                <a:solidFill>
                  <a:schemeClr val="tx2">
                    <a:lumMod val="75000"/>
                  </a:schemeClr>
                </a:solidFill>
                <a:cs typeface="+mn-ea"/>
                <a:sym typeface="+mn-lt"/>
              </a:rPr>
              <a:t>实验结果</a:t>
            </a:r>
            <a:endParaRPr lang="zh-CN" altLang="en-US" sz="1200" b="1" dirty="0">
              <a:solidFill>
                <a:schemeClr val="tx2">
                  <a:lumMod val="75000"/>
                </a:schemeClr>
              </a:solidFill>
              <a:cs typeface="+mn-ea"/>
              <a:sym typeface="+mn-lt"/>
            </a:endParaRPr>
          </a:p>
        </p:txBody>
      </p:sp>
      <p:sp>
        <p:nvSpPr>
          <p:cNvPr id="61" name="矩形 60"/>
          <p:cNvSpPr/>
          <p:nvPr/>
        </p:nvSpPr>
        <p:spPr>
          <a:xfrm>
            <a:off x="6738682" y="2727478"/>
            <a:ext cx="1080000" cy="108000"/>
          </a:xfrm>
          <a:prstGeom prst="rect">
            <a:avLst/>
          </a:prstGeom>
          <a:solidFill>
            <a:srgbClr val="6460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TextBox 61"/>
          <p:cNvSpPr txBox="1"/>
          <p:nvPr/>
        </p:nvSpPr>
        <p:spPr>
          <a:xfrm>
            <a:off x="6918642" y="2969597"/>
            <a:ext cx="720080" cy="523220"/>
          </a:xfrm>
          <a:prstGeom prst="rect">
            <a:avLst/>
          </a:prstGeom>
          <a:noFill/>
        </p:spPr>
        <p:txBody>
          <a:bodyPr wrap="square" rtlCol="0">
            <a:spAutoFit/>
          </a:bodyPr>
          <a:lstStyle/>
          <a:p>
            <a:pPr algn="ctr"/>
            <a:r>
              <a:rPr lang="en-US" altLang="zh-CN" sz="2800" dirty="0" smtClean="0">
                <a:solidFill>
                  <a:schemeClr val="accent1"/>
                </a:solidFill>
                <a:latin typeface="Impact" panose="020B0806030902050204" pitchFamily="34" charset="0"/>
                <a:cs typeface="+mn-ea"/>
                <a:sym typeface="+mn-lt"/>
              </a:rPr>
              <a:t>05</a:t>
            </a:r>
            <a:endParaRPr lang="zh-CN" altLang="en-US" sz="2800" dirty="0">
              <a:solidFill>
                <a:schemeClr val="accent1"/>
              </a:solidFill>
              <a:latin typeface="Impact" panose="020B0806030902050204" pitchFamily="34" charset="0"/>
              <a:cs typeface="+mn-ea"/>
              <a:sym typeface="+mn-lt"/>
            </a:endParaRPr>
          </a:p>
        </p:txBody>
      </p:sp>
      <p:sp>
        <p:nvSpPr>
          <p:cNvPr id="63" name="TextBox 62"/>
          <p:cNvSpPr txBox="1"/>
          <p:nvPr/>
        </p:nvSpPr>
        <p:spPr>
          <a:xfrm>
            <a:off x="6774682" y="3550243"/>
            <a:ext cx="1044000" cy="276999"/>
          </a:xfrm>
          <a:prstGeom prst="rect">
            <a:avLst/>
          </a:prstGeom>
          <a:noFill/>
        </p:spPr>
        <p:txBody>
          <a:bodyPr wrap="square" rtlCol="0">
            <a:spAutoFit/>
          </a:bodyPr>
          <a:lstStyle/>
          <a:p>
            <a:pPr algn="ctr"/>
            <a:r>
              <a:rPr lang="zh-CN" altLang="en-US" sz="1200" b="1" dirty="0">
                <a:solidFill>
                  <a:schemeClr val="tx2">
                    <a:lumMod val="75000"/>
                  </a:schemeClr>
                </a:solidFill>
                <a:cs typeface="+mn-ea"/>
                <a:sym typeface="+mn-lt"/>
              </a:rPr>
              <a:t>预防措施</a:t>
            </a:r>
          </a:p>
        </p:txBody>
      </p:sp>
      <p:grpSp>
        <p:nvGrpSpPr>
          <p:cNvPr id="75" name="组合 74"/>
          <p:cNvGrpSpPr/>
          <p:nvPr/>
        </p:nvGrpSpPr>
        <p:grpSpPr>
          <a:xfrm>
            <a:off x="5364088" y="1449778"/>
            <a:ext cx="948873" cy="1143356"/>
            <a:chOff x="4825634" y="1203598"/>
            <a:chExt cx="948873" cy="1143356"/>
          </a:xfrm>
        </p:grpSpPr>
        <p:sp>
          <p:nvSpPr>
            <p:cNvPr id="58" name="椭圆 11"/>
            <p:cNvSpPr/>
            <p:nvPr/>
          </p:nvSpPr>
          <p:spPr>
            <a:xfrm>
              <a:off x="482563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65" name="KSO_Shape"/>
            <p:cNvSpPr>
              <a:spLocks/>
            </p:cNvSpPr>
            <p:nvPr/>
          </p:nvSpPr>
          <p:spPr bwMode="auto">
            <a:xfrm>
              <a:off x="5008611" y="1434118"/>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3" name="组合 72"/>
          <p:cNvGrpSpPr/>
          <p:nvPr/>
        </p:nvGrpSpPr>
        <p:grpSpPr>
          <a:xfrm>
            <a:off x="2599708" y="1449778"/>
            <a:ext cx="948873" cy="1143356"/>
            <a:chOff x="2061254" y="1203598"/>
            <a:chExt cx="948873" cy="1143356"/>
          </a:xfrm>
        </p:grpSpPr>
        <p:sp>
          <p:nvSpPr>
            <p:cNvPr id="56" name="椭圆 11"/>
            <p:cNvSpPr/>
            <p:nvPr/>
          </p:nvSpPr>
          <p:spPr>
            <a:xfrm>
              <a:off x="206125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68" name="KSO_Shape"/>
            <p:cNvSpPr>
              <a:spLocks/>
            </p:cNvSpPr>
            <p:nvPr/>
          </p:nvSpPr>
          <p:spPr bwMode="auto">
            <a:xfrm>
              <a:off x="2324837" y="1385459"/>
              <a:ext cx="421702" cy="667602"/>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4" name="组合 73"/>
          <p:cNvGrpSpPr/>
          <p:nvPr/>
        </p:nvGrpSpPr>
        <p:grpSpPr>
          <a:xfrm>
            <a:off x="3981898" y="1449778"/>
            <a:ext cx="948873" cy="1143356"/>
            <a:chOff x="3443444" y="1203598"/>
            <a:chExt cx="948873" cy="1143356"/>
          </a:xfrm>
        </p:grpSpPr>
        <p:sp>
          <p:nvSpPr>
            <p:cNvPr id="57" name="椭圆 11"/>
            <p:cNvSpPr/>
            <p:nvPr/>
          </p:nvSpPr>
          <p:spPr>
            <a:xfrm>
              <a:off x="344344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sz="2000" b="1" kern="0">
                <a:solidFill>
                  <a:schemeClr val="tx1">
                    <a:lumMod val="50000"/>
                    <a:lumOff val="50000"/>
                  </a:schemeClr>
                </a:solidFill>
                <a:cs typeface="+mn-ea"/>
                <a:sym typeface="+mn-lt"/>
              </a:endParaRPr>
            </a:p>
          </p:txBody>
        </p:sp>
        <p:sp>
          <p:nvSpPr>
            <p:cNvPr id="70" name="KSO_Shape"/>
            <p:cNvSpPr>
              <a:spLocks/>
            </p:cNvSpPr>
            <p:nvPr/>
          </p:nvSpPr>
          <p:spPr bwMode="auto">
            <a:xfrm>
              <a:off x="3582756" y="1384695"/>
              <a:ext cx="670248" cy="669131"/>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7" name="组合 76"/>
          <p:cNvGrpSpPr/>
          <p:nvPr/>
        </p:nvGrpSpPr>
        <p:grpSpPr>
          <a:xfrm>
            <a:off x="6804248" y="1419622"/>
            <a:ext cx="948873" cy="1143356"/>
            <a:chOff x="7590014" y="1203598"/>
            <a:chExt cx="948873" cy="1143356"/>
          </a:xfrm>
        </p:grpSpPr>
        <p:sp>
          <p:nvSpPr>
            <p:cNvPr id="60" name="椭圆 11"/>
            <p:cNvSpPr/>
            <p:nvPr/>
          </p:nvSpPr>
          <p:spPr>
            <a:xfrm>
              <a:off x="759001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72" name="KSO_Shape"/>
            <p:cNvSpPr>
              <a:spLocks/>
            </p:cNvSpPr>
            <p:nvPr/>
          </p:nvSpPr>
          <p:spPr bwMode="auto">
            <a:xfrm>
              <a:off x="7780288" y="1477249"/>
              <a:ext cx="568324" cy="4840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2"/>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80" name="组合 79"/>
          <p:cNvGrpSpPr/>
          <p:nvPr/>
        </p:nvGrpSpPr>
        <p:grpSpPr>
          <a:xfrm>
            <a:off x="1217518" y="1449778"/>
            <a:ext cx="948873" cy="1143356"/>
            <a:chOff x="679064" y="1203598"/>
            <a:chExt cx="948873" cy="1143356"/>
          </a:xfrm>
        </p:grpSpPr>
        <p:sp>
          <p:nvSpPr>
            <p:cNvPr id="54" name="椭圆 11"/>
            <p:cNvSpPr/>
            <p:nvPr/>
          </p:nvSpPr>
          <p:spPr>
            <a:xfrm>
              <a:off x="67906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rgbClr val="64606D"/>
            </a:soli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sz="2000" b="1" kern="0">
                <a:solidFill>
                  <a:schemeClr val="tx1">
                    <a:lumMod val="50000"/>
                    <a:lumOff val="50000"/>
                  </a:schemeClr>
                </a:solidFill>
                <a:cs typeface="+mn-ea"/>
                <a:sym typeface="+mn-lt"/>
              </a:endParaRPr>
            </a:p>
          </p:txBody>
        </p:sp>
        <p:sp>
          <p:nvSpPr>
            <p:cNvPr id="79" name="KSO_Shape"/>
            <p:cNvSpPr>
              <a:spLocks/>
            </p:cNvSpPr>
            <p:nvPr/>
          </p:nvSpPr>
          <p:spPr bwMode="auto">
            <a:xfrm>
              <a:off x="928620" y="1385460"/>
              <a:ext cx="449760" cy="610534"/>
            </a:xfrm>
            <a:custGeom>
              <a:avLst/>
              <a:gdLst>
                <a:gd name="T0" fmla="*/ 1224924 w 2376488"/>
                <a:gd name="T1" fmla="*/ 2761395 h 3225800"/>
                <a:gd name="T2" fmla="*/ 1200514 w 2376488"/>
                <a:gd name="T3" fmla="*/ 2844137 h 3225800"/>
                <a:gd name="T4" fmla="*/ 434302 w 2376488"/>
                <a:gd name="T5" fmla="*/ 2840318 h 3225800"/>
                <a:gd name="T6" fmla="*/ 417817 w 2376488"/>
                <a:gd name="T7" fmla="*/ 2755348 h 3225800"/>
                <a:gd name="T8" fmla="*/ 1946947 w 2376488"/>
                <a:gd name="T9" fmla="*/ 2276790 h 3225800"/>
                <a:gd name="T10" fmla="*/ 2007871 w 2376488"/>
                <a:gd name="T11" fmla="*/ 2336867 h 3225800"/>
                <a:gd name="T12" fmla="*/ 1960274 w 2376488"/>
                <a:gd name="T13" fmla="*/ 2408268 h 3225800"/>
                <a:gd name="T14" fmla="*/ 421315 w 2376488"/>
                <a:gd name="T15" fmla="*/ 2381532 h 3225800"/>
                <a:gd name="T16" fmla="*/ 429565 w 2376488"/>
                <a:gd name="T17" fmla="*/ 2296291 h 3225800"/>
                <a:gd name="T18" fmla="*/ 1966620 w 2376488"/>
                <a:gd name="T19" fmla="*/ 1981797 h 3225800"/>
                <a:gd name="T20" fmla="*/ 2006602 w 2376488"/>
                <a:gd name="T21" fmla="*/ 2057463 h 3225800"/>
                <a:gd name="T22" fmla="*/ 1940284 w 2376488"/>
                <a:gd name="T23" fmla="*/ 2111375 h 3225800"/>
                <a:gd name="T24" fmla="*/ 412748 w 2376488"/>
                <a:gd name="T25" fmla="*/ 2064084 h 3225800"/>
                <a:gd name="T26" fmla="*/ 445431 w 2376488"/>
                <a:gd name="T27" fmla="*/ 1984634 h 3225800"/>
                <a:gd name="T28" fmla="*/ 1983438 w 2376488"/>
                <a:gd name="T29" fmla="*/ 1691813 h 3225800"/>
                <a:gd name="T30" fmla="*/ 1999621 w 2376488"/>
                <a:gd name="T31" fmla="*/ 1776110 h 3225800"/>
                <a:gd name="T32" fmla="*/ 464152 w 2376488"/>
                <a:gd name="T33" fmla="*/ 1809766 h 3225800"/>
                <a:gd name="T34" fmla="*/ 409575 w 2376488"/>
                <a:gd name="T35" fmla="*/ 1743712 h 3225800"/>
                <a:gd name="T36" fmla="*/ 464152 w 2376488"/>
                <a:gd name="T37" fmla="*/ 1677973 h 3225800"/>
                <a:gd name="T38" fmla="*/ 839503 w 2376488"/>
                <a:gd name="T39" fmla="*/ 1405929 h 3225800"/>
                <a:gd name="T40" fmla="*/ 831271 w 2376488"/>
                <a:gd name="T41" fmla="*/ 1491484 h 3225800"/>
                <a:gd name="T42" fmla="*/ 445349 w 2376488"/>
                <a:gd name="T43" fmla="*/ 1503122 h 3225800"/>
                <a:gd name="T44" fmla="*/ 412741 w 2376488"/>
                <a:gd name="T45" fmla="*/ 1423858 h 3225800"/>
                <a:gd name="T46" fmla="*/ 1305682 w 2376488"/>
                <a:gd name="T47" fmla="*/ 909637 h 3225800"/>
                <a:gd name="T48" fmla="*/ 1477663 w 2376488"/>
                <a:gd name="T49" fmla="*/ 930614 h 3225800"/>
                <a:gd name="T50" fmla="*/ 1610543 w 2376488"/>
                <a:gd name="T51" fmla="*/ 964305 h 3225800"/>
                <a:gd name="T52" fmla="*/ 1857547 w 2376488"/>
                <a:gd name="T53" fmla="*/ 995452 h 3225800"/>
                <a:gd name="T54" fmla="*/ 1953551 w 2376488"/>
                <a:gd name="T55" fmla="*/ 1129896 h 3225800"/>
                <a:gd name="T56" fmla="*/ 1951644 w 2376488"/>
                <a:gd name="T57" fmla="*/ 1484281 h 3225800"/>
                <a:gd name="T58" fmla="*/ 1772351 w 2376488"/>
                <a:gd name="T59" fmla="*/ 1229696 h 3225800"/>
                <a:gd name="T60" fmla="*/ 1346691 w 2376488"/>
                <a:gd name="T61" fmla="*/ 1512886 h 3225800"/>
                <a:gd name="T62" fmla="*/ 1134337 w 2376488"/>
                <a:gd name="T63" fmla="*/ 1276735 h 3225800"/>
                <a:gd name="T64" fmla="*/ 953455 w 2376488"/>
                <a:gd name="T65" fmla="*/ 1247177 h 3225800"/>
                <a:gd name="T66" fmla="*/ 985244 w 2376488"/>
                <a:gd name="T67" fmla="*/ 1088260 h 3225800"/>
                <a:gd name="T68" fmla="*/ 1137516 w 2376488"/>
                <a:gd name="T69" fmla="*/ 966212 h 3225800"/>
                <a:gd name="T70" fmla="*/ 1523318 w 2376488"/>
                <a:gd name="T71" fmla="*/ 269565 h 3225800"/>
                <a:gd name="T72" fmla="*/ 1643237 w 2376488"/>
                <a:gd name="T73" fmla="*/ 362372 h 3225800"/>
                <a:gd name="T74" fmla="*/ 1694767 w 2376488"/>
                <a:gd name="T75" fmla="*/ 516202 h 3225800"/>
                <a:gd name="T76" fmla="*/ 1720850 w 2376488"/>
                <a:gd name="T77" fmla="*/ 562923 h 3225800"/>
                <a:gd name="T78" fmla="*/ 1679181 w 2376488"/>
                <a:gd name="T79" fmla="*/ 652233 h 3225800"/>
                <a:gd name="T80" fmla="*/ 1618744 w 2376488"/>
                <a:gd name="T81" fmla="*/ 782861 h 3225800"/>
                <a:gd name="T82" fmla="*/ 1514411 w 2376488"/>
                <a:gd name="T83" fmla="*/ 865815 h 3225800"/>
                <a:gd name="T84" fmla="*/ 1382405 w 2376488"/>
                <a:gd name="T85" fmla="*/ 850559 h 3225800"/>
                <a:gd name="T86" fmla="*/ 1291750 w 2376488"/>
                <a:gd name="T87" fmla="*/ 748218 h 3225800"/>
                <a:gd name="T88" fmla="*/ 1240220 w 2376488"/>
                <a:gd name="T89" fmla="*/ 647783 h 3225800"/>
                <a:gd name="T90" fmla="*/ 1206503 w 2376488"/>
                <a:gd name="T91" fmla="*/ 551481 h 3225800"/>
                <a:gd name="T92" fmla="*/ 1239266 w 2376488"/>
                <a:gd name="T93" fmla="*/ 512705 h 3225800"/>
                <a:gd name="T94" fmla="*/ 1288251 w 2376488"/>
                <a:gd name="T95" fmla="*/ 361736 h 3225800"/>
                <a:gd name="T96" fmla="*/ 1408488 w 2376488"/>
                <a:gd name="T97" fmla="*/ 269565 h 3225800"/>
                <a:gd name="T98" fmla="*/ 124794 w 2376488"/>
                <a:gd name="T99" fmla="*/ 3092133 h 3225800"/>
                <a:gd name="T100" fmla="*/ 2233594 w 2376488"/>
                <a:gd name="T101" fmla="*/ 3105468 h 3225800"/>
                <a:gd name="T102" fmla="*/ 2257092 w 2376488"/>
                <a:gd name="T103" fmla="*/ 152400 h 3225800"/>
                <a:gd name="T104" fmla="*/ 2230736 w 2376488"/>
                <a:gd name="T105" fmla="*/ 120015 h 3225800"/>
                <a:gd name="T106" fmla="*/ 2289799 w 2376488"/>
                <a:gd name="T107" fmla="*/ 15557 h 3225800"/>
                <a:gd name="T108" fmla="*/ 2360928 w 2376488"/>
                <a:gd name="T109" fmla="*/ 86677 h 3225800"/>
                <a:gd name="T110" fmla="*/ 2372995 w 2376488"/>
                <a:gd name="T111" fmla="*/ 3104198 h 3225800"/>
                <a:gd name="T112" fmla="*/ 2320918 w 2376488"/>
                <a:gd name="T113" fmla="*/ 3191193 h 3225800"/>
                <a:gd name="T114" fmla="*/ 2224068 w 2376488"/>
                <a:gd name="T115" fmla="*/ 3225800 h 3225800"/>
                <a:gd name="T116" fmla="*/ 61285 w 2376488"/>
                <a:gd name="T117" fmla="*/ 3195638 h 3225800"/>
                <a:gd name="T118" fmla="*/ 5080 w 2376488"/>
                <a:gd name="T119" fmla="*/ 3111818 h 3225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76488" h="3225800">
                  <a:moveTo>
                    <a:pt x="477415" y="2719387"/>
                  </a:moveTo>
                  <a:lnTo>
                    <a:pt x="1162156" y="2719387"/>
                  </a:lnTo>
                  <a:lnTo>
                    <a:pt x="1169130" y="2720024"/>
                  </a:lnTo>
                  <a:lnTo>
                    <a:pt x="1175787" y="2720978"/>
                  </a:lnTo>
                  <a:lnTo>
                    <a:pt x="1182444" y="2722570"/>
                  </a:lnTo>
                  <a:lnTo>
                    <a:pt x="1188468" y="2724797"/>
                  </a:lnTo>
                  <a:lnTo>
                    <a:pt x="1194491" y="2727980"/>
                  </a:lnTo>
                  <a:lnTo>
                    <a:pt x="1200514" y="2731162"/>
                  </a:lnTo>
                  <a:lnTo>
                    <a:pt x="1205269" y="2735299"/>
                  </a:lnTo>
                  <a:lnTo>
                    <a:pt x="1210342" y="2739436"/>
                  </a:lnTo>
                  <a:lnTo>
                    <a:pt x="1214463" y="2744528"/>
                  </a:lnTo>
                  <a:lnTo>
                    <a:pt x="1218584" y="2749938"/>
                  </a:lnTo>
                  <a:lnTo>
                    <a:pt x="1222071" y="2755348"/>
                  </a:lnTo>
                  <a:lnTo>
                    <a:pt x="1224924" y="2761395"/>
                  </a:lnTo>
                  <a:lnTo>
                    <a:pt x="1227143" y="2767442"/>
                  </a:lnTo>
                  <a:lnTo>
                    <a:pt x="1228728" y="2774125"/>
                  </a:lnTo>
                  <a:lnTo>
                    <a:pt x="1229679" y="2780808"/>
                  </a:lnTo>
                  <a:lnTo>
                    <a:pt x="1230313" y="2787809"/>
                  </a:lnTo>
                  <a:lnTo>
                    <a:pt x="1229679" y="2794810"/>
                  </a:lnTo>
                  <a:lnTo>
                    <a:pt x="1228728" y="2801493"/>
                  </a:lnTo>
                  <a:lnTo>
                    <a:pt x="1227143" y="2808176"/>
                  </a:lnTo>
                  <a:lnTo>
                    <a:pt x="1224924" y="2814223"/>
                  </a:lnTo>
                  <a:lnTo>
                    <a:pt x="1222071" y="2820269"/>
                  </a:lnTo>
                  <a:lnTo>
                    <a:pt x="1218584" y="2825679"/>
                  </a:lnTo>
                  <a:lnTo>
                    <a:pt x="1214463" y="2831090"/>
                  </a:lnTo>
                  <a:lnTo>
                    <a:pt x="1210342" y="2836181"/>
                  </a:lnTo>
                  <a:lnTo>
                    <a:pt x="1205269" y="2840318"/>
                  </a:lnTo>
                  <a:lnTo>
                    <a:pt x="1200514" y="2844137"/>
                  </a:lnTo>
                  <a:lnTo>
                    <a:pt x="1194491" y="2847638"/>
                  </a:lnTo>
                  <a:lnTo>
                    <a:pt x="1188468" y="2850820"/>
                  </a:lnTo>
                  <a:lnTo>
                    <a:pt x="1182444" y="2853048"/>
                  </a:lnTo>
                  <a:lnTo>
                    <a:pt x="1175787" y="2854639"/>
                  </a:lnTo>
                  <a:lnTo>
                    <a:pt x="1169130" y="2855594"/>
                  </a:lnTo>
                  <a:lnTo>
                    <a:pt x="1162156" y="2855912"/>
                  </a:lnTo>
                  <a:lnTo>
                    <a:pt x="477415" y="2855912"/>
                  </a:lnTo>
                  <a:lnTo>
                    <a:pt x="470441" y="2855594"/>
                  </a:lnTo>
                  <a:lnTo>
                    <a:pt x="464100" y="2854639"/>
                  </a:lnTo>
                  <a:lnTo>
                    <a:pt x="457126" y="2853048"/>
                  </a:lnTo>
                  <a:lnTo>
                    <a:pt x="451103" y="2850820"/>
                  </a:lnTo>
                  <a:lnTo>
                    <a:pt x="445397" y="2847638"/>
                  </a:lnTo>
                  <a:lnTo>
                    <a:pt x="439374" y="2844137"/>
                  </a:lnTo>
                  <a:lnTo>
                    <a:pt x="434302" y="2840318"/>
                  </a:lnTo>
                  <a:lnTo>
                    <a:pt x="429546" y="2836181"/>
                  </a:lnTo>
                  <a:lnTo>
                    <a:pt x="425108" y="2831090"/>
                  </a:lnTo>
                  <a:lnTo>
                    <a:pt x="421304" y="2825679"/>
                  </a:lnTo>
                  <a:lnTo>
                    <a:pt x="417817" y="2820269"/>
                  </a:lnTo>
                  <a:lnTo>
                    <a:pt x="414964" y="2814223"/>
                  </a:lnTo>
                  <a:lnTo>
                    <a:pt x="412745" y="2808176"/>
                  </a:lnTo>
                  <a:lnTo>
                    <a:pt x="410843" y="2801493"/>
                  </a:lnTo>
                  <a:lnTo>
                    <a:pt x="409575" y="2794810"/>
                  </a:lnTo>
                  <a:lnTo>
                    <a:pt x="409575" y="2787809"/>
                  </a:lnTo>
                  <a:lnTo>
                    <a:pt x="409575" y="2780808"/>
                  </a:lnTo>
                  <a:lnTo>
                    <a:pt x="410843" y="2774125"/>
                  </a:lnTo>
                  <a:lnTo>
                    <a:pt x="412745" y="2767442"/>
                  </a:lnTo>
                  <a:lnTo>
                    <a:pt x="414964" y="2761395"/>
                  </a:lnTo>
                  <a:lnTo>
                    <a:pt x="417817" y="2755348"/>
                  </a:lnTo>
                  <a:lnTo>
                    <a:pt x="421304" y="2749938"/>
                  </a:lnTo>
                  <a:lnTo>
                    <a:pt x="425108" y="2744528"/>
                  </a:lnTo>
                  <a:lnTo>
                    <a:pt x="429546" y="2739436"/>
                  </a:lnTo>
                  <a:lnTo>
                    <a:pt x="434302" y="2735299"/>
                  </a:lnTo>
                  <a:lnTo>
                    <a:pt x="439374" y="2731162"/>
                  </a:lnTo>
                  <a:lnTo>
                    <a:pt x="445397" y="2727980"/>
                  </a:lnTo>
                  <a:lnTo>
                    <a:pt x="451103" y="2724797"/>
                  </a:lnTo>
                  <a:lnTo>
                    <a:pt x="457126" y="2722570"/>
                  </a:lnTo>
                  <a:lnTo>
                    <a:pt x="464100" y="2720978"/>
                  </a:lnTo>
                  <a:lnTo>
                    <a:pt x="470441" y="2720024"/>
                  </a:lnTo>
                  <a:lnTo>
                    <a:pt x="477415" y="2719387"/>
                  </a:lnTo>
                  <a:close/>
                  <a:moveTo>
                    <a:pt x="477479" y="2276475"/>
                  </a:moveTo>
                  <a:lnTo>
                    <a:pt x="1940284" y="2276475"/>
                  </a:lnTo>
                  <a:lnTo>
                    <a:pt x="1946947" y="2276790"/>
                  </a:lnTo>
                  <a:lnTo>
                    <a:pt x="1953928" y="2277733"/>
                  </a:lnTo>
                  <a:lnTo>
                    <a:pt x="1960274" y="2279621"/>
                  </a:lnTo>
                  <a:lnTo>
                    <a:pt x="1966620" y="2281822"/>
                  </a:lnTo>
                  <a:lnTo>
                    <a:pt x="1972649" y="2284339"/>
                  </a:lnTo>
                  <a:lnTo>
                    <a:pt x="1978044" y="2287799"/>
                  </a:lnTo>
                  <a:lnTo>
                    <a:pt x="1983438" y="2291573"/>
                  </a:lnTo>
                  <a:lnTo>
                    <a:pt x="1988197" y="2296291"/>
                  </a:lnTo>
                  <a:lnTo>
                    <a:pt x="1992640" y="2300695"/>
                  </a:lnTo>
                  <a:lnTo>
                    <a:pt x="1996448" y="2306042"/>
                  </a:lnTo>
                  <a:lnTo>
                    <a:pt x="1999621" y="2311704"/>
                  </a:lnTo>
                  <a:lnTo>
                    <a:pt x="2002794" y="2317366"/>
                  </a:lnTo>
                  <a:lnTo>
                    <a:pt x="2005015" y="2323971"/>
                  </a:lnTo>
                  <a:lnTo>
                    <a:pt x="2006602" y="2330262"/>
                  </a:lnTo>
                  <a:lnTo>
                    <a:pt x="2007871" y="2336867"/>
                  </a:lnTo>
                  <a:lnTo>
                    <a:pt x="2008188" y="2343787"/>
                  </a:lnTo>
                  <a:lnTo>
                    <a:pt x="2007871" y="2350707"/>
                  </a:lnTo>
                  <a:lnTo>
                    <a:pt x="2006602" y="2357312"/>
                  </a:lnTo>
                  <a:lnTo>
                    <a:pt x="2005015" y="2363603"/>
                  </a:lnTo>
                  <a:lnTo>
                    <a:pt x="2002794" y="2370208"/>
                  </a:lnTo>
                  <a:lnTo>
                    <a:pt x="1999621" y="2375870"/>
                  </a:lnTo>
                  <a:lnTo>
                    <a:pt x="1996448" y="2381532"/>
                  </a:lnTo>
                  <a:lnTo>
                    <a:pt x="1992640" y="2386879"/>
                  </a:lnTo>
                  <a:lnTo>
                    <a:pt x="1988197" y="2391283"/>
                  </a:lnTo>
                  <a:lnTo>
                    <a:pt x="1983438" y="2395686"/>
                  </a:lnTo>
                  <a:lnTo>
                    <a:pt x="1978044" y="2399775"/>
                  </a:lnTo>
                  <a:lnTo>
                    <a:pt x="1972649" y="2402921"/>
                  </a:lnTo>
                  <a:lnTo>
                    <a:pt x="1966620" y="2406066"/>
                  </a:lnTo>
                  <a:lnTo>
                    <a:pt x="1960274" y="2408268"/>
                  </a:lnTo>
                  <a:lnTo>
                    <a:pt x="1953928" y="2409841"/>
                  </a:lnTo>
                  <a:lnTo>
                    <a:pt x="1946947" y="2411099"/>
                  </a:lnTo>
                  <a:lnTo>
                    <a:pt x="1940284" y="2411413"/>
                  </a:lnTo>
                  <a:lnTo>
                    <a:pt x="477479" y="2411413"/>
                  </a:lnTo>
                  <a:lnTo>
                    <a:pt x="470498" y="2411099"/>
                  </a:lnTo>
                  <a:lnTo>
                    <a:pt x="464152" y="2409841"/>
                  </a:lnTo>
                  <a:lnTo>
                    <a:pt x="457171" y="2408268"/>
                  </a:lnTo>
                  <a:lnTo>
                    <a:pt x="451142" y="2406066"/>
                  </a:lnTo>
                  <a:lnTo>
                    <a:pt x="445431" y="2402921"/>
                  </a:lnTo>
                  <a:lnTo>
                    <a:pt x="439402" y="2399775"/>
                  </a:lnTo>
                  <a:lnTo>
                    <a:pt x="434325" y="2395686"/>
                  </a:lnTo>
                  <a:lnTo>
                    <a:pt x="429565" y="2391283"/>
                  </a:lnTo>
                  <a:lnTo>
                    <a:pt x="425123" y="2386879"/>
                  </a:lnTo>
                  <a:lnTo>
                    <a:pt x="421315" y="2381532"/>
                  </a:lnTo>
                  <a:lnTo>
                    <a:pt x="417825" y="2375870"/>
                  </a:lnTo>
                  <a:lnTo>
                    <a:pt x="414969" y="2370208"/>
                  </a:lnTo>
                  <a:lnTo>
                    <a:pt x="412748" y="2363603"/>
                  </a:lnTo>
                  <a:lnTo>
                    <a:pt x="410844" y="2357312"/>
                  </a:lnTo>
                  <a:lnTo>
                    <a:pt x="409575" y="2350707"/>
                  </a:lnTo>
                  <a:lnTo>
                    <a:pt x="409575" y="2343787"/>
                  </a:lnTo>
                  <a:lnTo>
                    <a:pt x="409575" y="2336867"/>
                  </a:lnTo>
                  <a:lnTo>
                    <a:pt x="410844" y="2330262"/>
                  </a:lnTo>
                  <a:lnTo>
                    <a:pt x="412748" y="2323971"/>
                  </a:lnTo>
                  <a:lnTo>
                    <a:pt x="414969" y="2317366"/>
                  </a:lnTo>
                  <a:lnTo>
                    <a:pt x="417825" y="2311704"/>
                  </a:lnTo>
                  <a:lnTo>
                    <a:pt x="421315" y="2306042"/>
                  </a:lnTo>
                  <a:lnTo>
                    <a:pt x="425123" y="2300695"/>
                  </a:lnTo>
                  <a:lnTo>
                    <a:pt x="429565" y="2296291"/>
                  </a:lnTo>
                  <a:lnTo>
                    <a:pt x="434325" y="2291573"/>
                  </a:lnTo>
                  <a:lnTo>
                    <a:pt x="439402" y="2287799"/>
                  </a:lnTo>
                  <a:lnTo>
                    <a:pt x="445431" y="2284339"/>
                  </a:lnTo>
                  <a:lnTo>
                    <a:pt x="451142" y="2281822"/>
                  </a:lnTo>
                  <a:lnTo>
                    <a:pt x="457171" y="2279621"/>
                  </a:lnTo>
                  <a:lnTo>
                    <a:pt x="464152" y="2277733"/>
                  </a:lnTo>
                  <a:lnTo>
                    <a:pt x="470498" y="2276790"/>
                  </a:lnTo>
                  <a:lnTo>
                    <a:pt x="477479" y="2276475"/>
                  </a:lnTo>
                  <a:close/>
                  <a:moveTo>
                    <a:pt x="477479" y="1976437"/>
                  </a:moveTo>
                  <a:lnTo>
                    <a:pt x="1940284" y="1976437"/>
                  </a:lnTo>
                  <a:lnTo>
                    <a:pt x="1946947" y="1977068"/>
                  </a:lnTo>
                  <a:lnTo>
                    <a:pt x="1953928" y="1977698"/>
                  </a:lnTo>
                  <a:lnTo>
                    <a:pt x="1960274" y="1979590"/>
                  </a:lnTo>
                  <a:lnTo>
                    <a:pt x="1966620" y="1981797"/>
                  </a:lnTo>
                  <a:lnTo>
                    <a:pt x="1972649" y="1984634"/>
                  </a:lnTo>
                  <a:lnTo>
                    <a:pt x="1978044" y="1988102"/>
                  </a:lnTo>
                  <a:lnTo>
                    <a:pt x="1983438" y="1991886"/>
                  </a:lnTo>
                  <a:lnTo>
                    <a:pt x="1988197" y="1996300"/>
                  </a:lnTo>
                  <a:lnTo>
                    <a:pt x="1992640" y="2001029"/>
                  </a:lnTo>
                  <a:lnTo>
                    <a:pt x="1996448" y="2006073"/>
                  </a:lnTo>
                  <a:lnTo>
                    <a:pt x="1999621" y="2011748"/>
                  </a:lnTo>
                  <a:lnTo>
                    <a:pt x="2002794" y="2017738"/>
                  </a:lnTo>
                  <a:lnTo>
                    <a:pt x="2005015" y="2024044"/>
                  </a:lnTo>
                  <a:lnTo>
                    <a:pt x="2006602" y="2030665"/>
                  </a:lnTo>
                  <a:lnTo>
                    <a:pt x="2007871" y="2036970"/>
                  </a:lnTo>
                  <a:lnTo>
                    <a:pt x="2008188" y="2043906"/>
                  </a:lnTo>
                  <a:lnTo>
                    <a:pt x="2007871" y="2051158"/>
                  </a:lnTo>
                  <a:lnTo>
                    <a:pt x="2006602" y="2057463"/>
                  </a:lnTo>
                  <a:lnTo>
                    <a:pt x="2005015" y="2064084"/>
                  </a:lnTo>
                  <a:lnTo>
                    <a:pt x="2002794" y="2070389"/>
                  </a:lnTo>
                  <a:lnTo>
                    <a:pt x="1999621" y="2076064"/>
                  </a:lnTo>
                  <a:lnTo>
                    <a:pt x="1996448" y="2081739"/>
                  </a:lnTo>
                  <a:lnTo>
                    <a:pt x="1992640" y="2087099"/>
                  </a:lnTo>
                  <a:lnTo>
                    <a:pt x="1988197" y="2091513"/>
                  </a:lnTo>
                  <a:lnTo>
                    <a:pt x="1983438" y="2096242"/>
                  </a:lnTo>
                  <a:lnTo>
                    <a:pt x="1978044" y="2100025"/>
                  </a:lnTo>
                  <a:lnTo>
                    <a:pt x="1972649" y="2103493"/>
                  </a:lnTo>
                  <a:lnTo>
                    <a:pt x="1966620" y="2106016"/>
                  </a:lnTo>
                  <a:lnTo>
                    <a:pt x="1960274" y="2108538"/>
                  </a:lnTo>
                  <a:lnTo>
                    <a:pt x="1953928" y="2110429"/>
                  </a:lnTo>
                  <a:lnTo>
                    <a:pt x="1946947" y="2111060"/>
                  </a:lnTo>
                  <a:lnTo>
                    <a:pt x="1940284" y="2111375"/>
                  </a:lnTo>
                  <a:lnTo>
                    <a:pt x="477479" y="2111375"/>
                  </a:lnTo>
                  <a:lnTo>
                    <a:pt x="470498" y="2111060"/>
                  </a:lnTo>
                  <a:lnTo>
                    <a:pt x="464152" y="2110429"/>
                  </a:lnTo>
                  <a:lnTo>
                    <a:pt x="457171" y="2108538"/>
                  </a:lnTo>
                  <a:lnTo>
                    <a:pt x="451142" y="2106016"/>
                  </a:lnTo>
                  <a:lnTo>
                    <a:pt x="445431" y="2103493"/>
                  </a:lnTo>
                  <a:lnTo>
                    <a:pt x="439402" y="2100025"/>
                  </a:lnTo>
                  <a:lnTo>
                    <a:pt x="434325" y="2096242"/>
                  </a:lnTo>
                  <a:lnTo>
                    <a:pt x="429565" y="2091513"/>
                  </a:lnTo>
                  <a:lnTo>
                    <a:pt x="425123" y="2087099"/>
                  </a:lnTo>
                  <a:lnTo>
                    <a:pt x="421315" y="2081739"/>
                  </a:lnTo>
                  <a:lnTo>
                    <a:pt x="417825" y="2076064"/>
                  </a:lnTo>
                  <a:lnTo>
                    <a:pt x="414969" y="2070389"/>
                  </a:lnTo>
                  <a:lnTo>
                    <a:pt x="412748" y="2064084"/>
                  </a:lnTo>
                  <a:lnTo>
                    <a:pt x="410844" y="2057463"/>
                  </a:lnTo>
                  <a:lnTo>
                    <a:pt x="409575" y="2051158"/>
                  </a:lnTo>
                  <a:lnTo>
                    <a:pt x="409575" y="2043906"/>
                  </a:lnTo>
                  <a:lnTo>
                    <a:pt x="409575" y="2036970"/>
                  </a:lnTo>
                  <a:lnTo>
                    <a:pt x="410844" y="2030665"/>
                  </a:lnTo>
                  <a:lnTo>
                    <a:pt x="412748" y="2024044"/>
                  </a:lnTo>
                  <a:lnTo>
                    <a:pt x="414969" y="2017738"/>
                  </a:lnTo>
                  <a:lnTo>
                    <a:pt x="417825" y="2011748"/>
                  </a:lnTo>
                  <a:lnTo>
                    <a:pt x="421315" y="2006073"/>
                  </a:lnTo>
                  <a:lnTo>
                    <a:pt x="425123" y="2001029"/>
                  </a:lnTo>
                  <a:lnTo>
                    <a:pt x="429565" y="1996300"/>
                  </a:lnTo>
                  <a:lnTo>
                    <a:pt x="434325" y="1991886"/>
                  </a:lnTo>
                  <a:lnTo>
                    <a:pt x="439402" y="1988102"/>
                  </a:lnTo>
                  <a:lnTo>
                    <a:pt x="445431" y="1984634"/>
                  </a:lnTo>
                  <a:lnTo>
                    <a:pt x="451142" y="1981797"/>
                  </a:lnTo>
                  <a:lnTo>
                    <a:pt x="457171" y="1979590"/>
                  </a:lnTo>
                  <a:lnTo>
                    <a:pt x="464152" y="1977698"/>
                  </a:lnTo>
                  <a:lnTo>
                    <a:pt x="470498" y="1977068"/>
                  </a:lnTo>
                  <a:lnTo>
                    <a:pt x="477479" y="1976437"/>
                  </a:lnTo>
                  <a:close/>
                  <a:moveTo>
                    <a:pt x="477479" y="1676400"/>
                  </a:moveTo>
                  <a:lnTo>
                    <a:pt x="1940284" y="1676400"/>
                  </a:lnTo>
                  <a:lnTo>
                    <a:pt x="1946947" y="1676715"/>
                  </a:lnTo>
                  <a:lnTo>
                    <a:pt x="1953928" y="1677973"/>
                  </a:lnTo>
                  <a:lnTo>
                    <a:pt x="1960274" y="1679231"/>
                  </a:lnTo>
                  <a:lnTo>
                    <a:pt x="1966620" y="1681747"/>
                  </a:lnTo>
                  <a:lnTo>
                    <a:pt x="1972649" y="1684578"/>
                  </a:lnTo>
                  <a:lnTo>
                    <a:pt x="1978044" y="1688038"/>
                  </a:lnTo>
                  <a:lnTo>
                    <a:pt x="1983438" y="1691813"/>
                  </a:lnTo>
                  <a:lnTo>
                    <a:pt x="1988197" y="1695902"/>
                  </a:lnTo>
                  <a:lnTo>
                    <a:pt x="1992640" y="1700934"/>
                  </a:lnTo>
                  <a:lnTo>
                    <a:pt x="1996448" y="1706282"/>
                  </a:lnTo>
                  <a:lnTo>
                    <a:pt x="1999621" y="1711629"/>
                  </a:lnTo>
                  <a:lnTo>
                    <a:pt x="2002794" y="1717605"/>
                  </a:lnTo>
                  <a:lnTo>
                    <a:pt x="2005015" y="1723581"/>
                  </a:lnTo>
                  <a:lnTo>
                    <a:pt x="2006602" y="1730187"/>
                  </a:lnTo>
                  <a:lnTo>
                    <a:pt x="2007871" y="1736792"/>
                  </a:lnTo>
                  <a:lnTo>
                    <a:pt x="2008188" y="1743712"/>
                  </a:lnTo>
                  <a:lnTo>
                    <a:pt x="2007871" y="1750632"/>
                  </a:lnTo>
                  <a:lnTo>
                    <a:pt x="2006602" y="1757552"/>
                  </a:lnTo>
                  <a:lnTo>
                    <a:pt x="2005015" y="1763843"/>
                  </a:lnTo>
                  <a:lnTo>
                    <a:pt x="2002794" y="1769819"/>
                  </a:lnTo>
                  <a:lnTo>
                    <a:pt x="1999621" y="1776110"/>
                  </a:lnTo>
                  <a:lnTo>
                    <a:pt x="1996448" y="1781771"/>
                  </a:lnTo>
                  <a:lnTo>
                    <a:pt x="1992640" y="1786490"/>
                  </a:lnTo>
                  <a:lnTo>
                    <a:pt x="1988197" y="1791522"/>
                  </a:lnTo>
                  <a:lnTo>
                    <a:pt x="1983438" y="1795611"/>
                  </a:lnTo>
                  <a:lnTo>
                    <a:pt x="1978044" y="1799700"/>
                  </a:lnTo>
                  <a:lnTo>
                    <a:pt x="1972649" y="1803160"/>
                  </a:lnTo>
                  <a:lnTo>
                    <a:pt x="1966620" y="1805991"/>
                  </a:lnTo>
                  <a:lnTo>
                    <a:pt x="1960274" y="1808193"/>
                  </a:lnTo>
                  <a:lnTo>
                    <a:pt x="1953928" y="1809766"/>
                  </a:lnTo>
                  <a:lnTo>
                    <a:pt x="1946947" y="1810709"/>
                  </a:lnTo>
                  <a:lnTo>
                    <a:pt x="1940284" y="1811338"/>
                  </a:lnTo>
                  <a:lnTo>
                    <a:pt x="477479" y="1811338"/>
                  </a:lnTo>
                  <a:lnTo>
                    <a:pt x="470498" y="1810709"/>
                  </a:lnTo>
                  <a:lnTo>
                    <a:pt x="464152" y="1809766"/>
                  </a:lnTo>
                  <a:lnTo>
                    <a:pt x="457171" y="1808193"/>
                  </a:lnTo>
                  <a:lnTo>
                    <a:pt x="451142" y="1805991"/>
                  </a:lnTo>
                  <a:lnTo>
                    <a:pt x="445431" y="1803160"/>
                  </a:lnTo>
                  <a:lnTo>
                    <a:pt x="439402" y="1799700"/>
                  </a:lnTo>
                  <a:lnTo>
                    <a:pt x="434325" y="1795611"/>
                  </a:lnTo>
                  <a:lnTo>
                    <a:pt x="429565" y="1791522"/>
                  </a:lnTo>
                  <a:lnTo>
                    <a:pt x="425123" y="1786490"/>
                  </a:lnTo>
                  <a:lnTo>
                    <a:pt x="421315" y="1781771"/>
                  </a:lnTo>
                  <a:lnTo>
                    <a:pt x="417825" y="1776110"/>
                  </a:lnTo>
                  <a:lnTo>
                    <a:pt x="414969" y="1769819"/>
                  </a:lnTo>
                  <a:lnTo>
                    <a:pt x="412748" y="1763843"/>
                  </a:lnTo>
                  <a:lnTo>
                    <a:pt x="410844" y="1757552"/>
                  </a:lnTo>
                  <a:lnTo>
                    <a:pt x="409575" y="1750632"/>
                  </a:lnTo>
                  <a:lnTo>
                    <a:pt x="409575" y="1743712"/>
                  </a:lnTo>
                  <a:lnTo>
                    <a:pt x="409575" y="1736792"/>
                  </a:lnTo>
                  <a:lnTo>
                    <a:pt x="410844" y="1730187"/>
                  </a:lnTo>
                  <a:lnTo>
                    <a:pt x="412748" y="1723581"/>
                  </a:lnTo>
                  <a:lnTo>
                    <a:pt x="414969" y="1717605"/>
                  </a:lnTo>
                  <a:lnTo>
                    <a:pt x="417825" y="1711629"/>
                  </a:lnTo>
                  <a:lnTo>
                    <a:pt x="421315" y="1706282"/>
                  </a:lnTo>
                  <a:lnTo>
                    <a:pt x="425123" y="1700934"/>
                  </a:lnTo>
                  <a:lnTo>
                    <a:pt x="429565" y="1695902"/>
                  </a:lnTo>
                  <a:lnTo>
                    <a:pt x="434325" y="1691813"/>
                  </a:lnTo>
                  <a:lnTo>
                    <a:pt x="439402" y="1688038"/>
                  </a:lnTo>
                  <a:lnTo>
                    <a:pt x="445431" y="1684578"/>
                  </a:lnTo>
                  <a:lnTo>
                    <a:pt x="451142" y="1681747"/>
                  </a:lnTo>
                  <a:lnTo>
                    <a:pt x="457171" y="1679231"/>
                  </a:lnTo>
                  <a:lnTo>
                    <a:pt x="464152" y="1677973"/>
                  </a:lnTo>
                  <a:lnTo>
                    <a:pt x="470498" y="1676715"/>
                  </a:lnTo>
                  <a:lnTo>
                    <a:pt x="477479" y="1676400"/>
                  </a:lnTo>
                  <a:close/>
                  <a:moveTo>
                    <a:pt x="477325" y="1376362"/>
                  </a:moveTo>
                  <a:lnTo>
                    <a:pt x="783466" y="1376362"/>
                  </a:lnTo>
                  <a:lnTo>
                    <a:pt x="790431" y="1376677"/>
                  </a:lnTo>
                  <a:lnTo>
                    <a:pt x="796763" y="1377935"/>
                  </a:lnTo>
                  <a:lnTo>
                    <a:pt x="803411" y="1379508"/>
                  </a:lnTo>
                  <a:lnTo>
                    <a:pt x="809743" y="1381709"/>
                  </a:lnTo>
                  <a:lnTo>
                    <a:pt x="815442" y="1384226"/>
                  </a:lnTo>
                  <a:lnTo>
                    <a:pt x="821457" y="1387686"/>
                  </a:lnTo>
                  <a:lnTo>
                    <a:pt x="826522" y="1392089"/>
                  </a:lnTo>
                  <a:lnTo>
                    <a:pt x="831271" y="1396178"/>
                  </a:lnTo>
                  <a:lnTo>
                    <a:pt x="835703" y="1401211"/>
                  </a:lnTo>
                  <a:lnTo>
                    <a:pt x="839503" y="1405929"/>
                  </a:lnTo>
                  <a:lnTo>
                    <a:pt x="842985" y="1411591"/>
                  </a:lnTo>
                  <a:lnTo>
                    <a:pt x="845834" y="1417882"/>
                  </a:lnTo>
                  <a:lnTo>
                    <a:pt x="848050" y="1423858"/>
                  </a:lnTo>
                  <a:lnTo>
                    <a:pt x="849950" y="1430149"/>
                  </a:lnTo>
                  <a:lnTo>
                    <a:pt x="850583" y="1437069"/>
                  </a:lnTo>
                  <a:lnTo>
                    <a:pt x="850900" y="1443989"/>
                  </a:lnTo>
                  <a:lnTo>
                    <a:pt x="850583" y="1450594"/>
                  </a:lnTo>
                  <a:lnTo>
                    <a:pt x="849950" y="1457514"/>
                  </a:lnTo>
                  <a:lnTo>
                    <a:pt x="848050" y="1463805"/>
                  </a:lnTo>
                  <a:lnTo>
                    <a:pt x="845834" y="1470095"/>
                  </a:lnTo>
                  <a:lnTo>
                    <a:pt x="842985" y="1476072"/>
                  </a:lnTo>
                  <a:lnTo>
                    <a:pt x="839503" y="1481419"/>
                  </a:lnTo>
                  <a:lnTo>
                    <a:pt x="835703" y="1486766"/>
                  </a:lnTo>
                  <a:lnTo>
                    <a:pt x="831271" y="1491484"/>
                  </a:lnTo>
                  <a:lnTo>
                    <a:pt x="826522" y="1495888"/>
                  </a:lnTo>
                  <a:lnTo>
                    <a:pt x="821457" y="1499662"/>
                  </a:lnTo>
                  <a:lnTo>
                    <a:pt x="815442" y="1503122"/>
                  </a:lnTo>
                  <a:lnTo>
                    <a:pt x="809743" y="1505953"/>
                  </a:lnTo>
                  <a:lnTo>
                    <a:pt x="803411" y="1508155"/>
                  </a:lnTo>
                  <a:lnTo>
                    <a:pt x="796763" y="1509728"/>
                  </a:lnTo>
                  <a:lnTo>
                    <a:pt x="790431" y="1510986"/>
                  </a:lnTo>
                  <a:lnTo>
                    <a:pt x="783466" y="1511300"/>
                  </a:lnTo>
                  <a:lnTo>
                    <a:pt x="477325" y="1511300"/>
                  </a:lnTo>
                  <a:lnTo>
                    <a:pt x="470360" y="1510986"/>
                  </a:lnTo>
                  <a:lnTo>
                    <a:pt x="464028" y="1509728"/>
                  </a:lnTo>
                  <a:lnTo>
                    <a:pt x="457063" y="1508155"/>
                  </a:lnTo>
                  <a:lnTo>
                    <a:pt x="451048" y="1505953"/>
                  </a:lnTo>
                  <a:lnTo>
                    <a:pt x="445349" y="1503122"/>
                  </a:lnTo>
                  <a:lnTo>
                    <a:pt x="439334" y="1499662"/>
                  </a:lnTo>
                  <a:lnTo>
                    <a:pt x="434269" y="1495888"/>
                  </a:lnTo>
                  <a:lnTo>
                    <a:pt x="429520" y="1491484"/>
                  </a:lnTo>
                  <a:lnTo>
                    <a:pt x="425088" y="1486766"/>
                  </a:lnTo>
                  <a:lnTo>
                    <a:pt x="421289" y="1481419"/>
                  </a:lnTo>
                  <a:lnTo>
                    <a:pt x="417806" y="1476072"/>
                  </a:lnTo>
                  <a:lnTo>
                    <a:pt x="414957" y="1470095"/>
                  </a:lnTo>
                  <a:lnTo>
                    <a:pt x="412741" y="1463805"/>
                  </a:lnTo>
                  <a:lnTo>
                    <a:pt x="410841" y="1457514"/>
                  </a:lnTo>
                  <a:lnTo>
                    <a:pt x="409575" y="1450594"/>
                  </a:lnTo>
                  <a:lnTo>
                    <a:pt x="409575" y="1443989"/>
                  </a:lnTo>
                  <a:lnTo>
                    <a:pt x="409575" y="1437069"/>
                  </a:lnTo>
                  <a:lnTo>
                    <a:pt x="410841" y="1430149"/>
                  </a:lnTo>
                  <a:lnTo>
                    <a:pt x="412741" y="1423858"/>
                  </a:lnTo>
                  <a:lnTo>
                    <a:pt x="414957" y="1417882"/>
                  </a:lnTo>
                  <a:lnTo>
                    <a:pt x="417806" y="1411591"/>
                  </a:lnTo>
                  <a:lnTo>
                    <a:pt x="421289" y="1405929"/>
                  </a:lnTo>
                  <a:lnTo>
                    <a:pt x="425088" y="1401211"/>
                  </a:lnTo>
                  <a:lnTo>
                    <a:pt x="429520" y="1396178"/>
                  </a:lnTo>
                  <a:lnTo>
                    <a:pt x="434269" y="1392089"/>
                  </a:lnTo>
                  <a:lnTo>
                    <a:pt x="439334" y="1387686"/>
                  </a:lnTo>
                  <a:lnTo>
                    <a:pt x="445349" y="1384226"/>
                  </a:lnTo>
                  <a:lnTo>
                    <a:pt x="451048" y="1381709"/>
                  </a:lnTo>
                  <a:lnTo>
                    <a:pt x="457063" y="1379508"/>
                  </a:lnTo>
                  <a:lnTo>
                    <a:pt x="464028" y="1377935"/>
                  </a:lnTo>
                  <a:lnTo>
                    <a:pt x="470360" y="1376677"/>
                  </a:lnTo>
                  <a:lnTo>
                    <a:pt x="477325" y="1376362"/>
                  </a:lnTo>
                  <a:close/>
                  <a:moveTo>
                    <a:pt x="1305682" y="909637"/>
                  </a:moveTo>
                  <a:lnTo>
                    <a:pt x="1307590" y="922668"/>
                  </a:lnTo>
                  <a:lnTo>
                    <a:pt x="1310451" y="941103"/>
                  </a:lnTo>
                  <a:lnTo>
                    <a:pt x="1314901" y="964305"/>
                  </a:lnTo>
                  <a:lnTo>
                    <a:pt x="1319987" y="991956"/>
                  </a:lnTo>
                  <a:lnTo>
                    <a:pt x="1333021" y="1054252"/>
                  </a:lnTo>
                  <a:lnTo>
                    <a:pt x="1347644" y="1121315"/>
                  </a:lnTo>
                  <a:lnTo>
                    <a:pt x="1374665" y="1241138"/>
                  </a:lnTo>
                  <a:lnTo>
                    <a:pt x="1386427" y="1293898"/>
                  </a:lnTo>
                  <a:lnTo>
                    <a:pt x="1430933" y="1032957"/>
                  </a:lnTo>
                  <a:lnTo>
                    <a:pt x="1404865" y="971297"/>
                  </a:lnTo>
                  <a:lnTo>
                    <a:pt x="1447781" y="930614"/>
                  </a:lnTo>
                  <a:lnTo>
                    <a:pt x="1461133" y="930614"/>
                  </a:lnTo>
                  <a:lnTo>
                    <a:pt x="1463994" y="930614"/>
                  </a:lnTo>
                  <a:lnTo>
                    <a:pt x="1477663" y="930614"/>
                  </a:lnTo>
                  <a:lnTo>
                    <a:pt x="1520897" y="971297"/>
                  </a:lnTo>
                  <a:lnTo>
                    <a:pt x="1506909" y="1001809"/>
                  </a:lnTo>
                  <a:lnTo>
                    <a:pt x="1498326" y="1023422"/>
                  </a:lnTo>
                  <a:lnTo>
                    <a:pt x="1495147" y="1030096"/>
                  </a:lnTo>
                  <a:lnTo>
                    <a:pt x="1494512" y="1032957"/>
                  </a:lnTo>
                  <a:lnTo>
                    <a:pt x="1496419" y="1044399"/>
                  </a:lnTo>
                  <a:lnTo>
                    <a:pt x="1501823" y="1073957"/>
                  </a:lnTo>
                  <a:lnTo>
                    <a:pt x="1517082" y="1163904"/>
                  </a:lnTo>
                  <a:lnTo>
                    <a:pt x="1538699" y="1293898"/>
                  </a:lnTo>
                  <a:lnTo>
                    <a:pt x="1551097" y="1241138"/>
                  </a:lnTo>
                  <a:lnTo>
                    <a:pt x="1577482" y="1121315"/>
                  </a:lnTo>
                  <a:lnTo>
                    <a:pt x="1592105" y="1054252"/>
                  </a:lnTo>
                  <a:lnTo>
                    <a:pt x="1605139" y="991956"/>
                  </a:lnTo>
                  <a:lnTo>
                    <a:pt x="1610543" y="964305"/>
                  </a:lnTo>
                  <a:lnTo>
                    <a:pt x="1614676" y="941103"/>
                  </a:lnTo>
                  <a:lnTo>
                    <a:pt x="1618172" y="922668"/>
                  </a:lnTo>
                  <a:lnTo>
                    <a:pt x="1619762" y="909637"/>
                  </a:lnTo>
                  <a:lnTo>
                    <a:pt x="1622623" y="910273"/>
                  </a:lnTo>
                  <a:lnTo>
                    <a:pt x="1627074" y="911544"/>
                  </a:lnTo>
                  <a:lnTo>
                    <a:pt x="1650280" y="918854"/>
                  </a:lnTo>
                  <a:lnTo>
                    <a:pt x="1679844" y="928389"/>
                  </a:lnTo>
                  <a:lnTo>
                    <a:pt x="1713859" y="939831"/>
                  </a:lnTo>
                  <a:lnTo>
                    <a:pt x="1750099" y="952545"/>
                  </a:lnTo>
                  <a:lnTo>
                    <a:pt x="1787928" y="966212"/>
                  </a:lnTo>
                  <a:lnTo>
                    <a:pt x="1806048" y="973522"/>
                  </a:lnTo>
                  <a:lnTo>
                    <a:pt x="1824168" y="980832"/>
                  </a:lnTo>
                  <a:lnTo>
                    <a:pt x="1841334" y="988142"/>
                  </a:lnTo>
                  <a:lnTo>
                    <a:pt x="1857547" y="995452"/>
                  </a:lnTo>
                  <a:lnTo>
                    <a:pt x="1872806" y="1002763"/>
                  </a:lnTo>
                  <a:lnTo>
                    <a:pt x="1886475" y="1009755"/>
                  </a:lnTo>
                  <a:lnTo>
                    <a:pt x="1896966" y="1020561"/>
                  </a:lnTo>
                  <a:lnTo>
                    <a:pt x="1902688" y="1027236"/>
                  </a:lnTo>
                  <a:lnTo>
                    <a:pt x="1908728" y="1034546"/>
                  </a:lnTo>
                  <a:lnTo>
                    <a:pt x="1915086" y="1042810"/>
                  </a:lnTo>
                  <a:lnTo>
                    <a:pt x="1921126" y="1052027"/>
                  </a:lnTo>
                  <a:lnTo>
                    <a:pt x="1927484" y="1062833"/>
                  </a:lnTo>
                  <a:lnTo>
                    <a:pt x="1933842" y="1074593"/>
                  </a:lnTo>
                  <a:lnTo>
                    <a:pt x="1939882" y="1088260"/>
                  </a:lnTo>
                  <a:lnTo>
                    <a:pt x="1945604" y="1103198"/>
                  </a:lnTo>
                  <a:lnTo>
                    <a:pt x="1948147" y="1111780"/>
                  </a:lnTo>
                  <a:lnTo>
                    <a:pt x="1951008" y="1120679"/>
                  </a:lnTo>
                  <a:lnTo>
                    <a:pt x="1953551" y="1129896"/>
                  </a:lnTo>
                  <a:lnTo>
                    <a:pt x="1956412" y="1139431"/>
                  </a:lnTo>
                  <a:lnTo>
                    <a:pt x="1958637" y="1149602"/>
                  </a:lnTo>
                  <a:lnTo>
                    <a:pt x="1960863" y="1160408"/>
                  </a:lnTo>
                  <a:lnTo>
                    <a:pt x="1963088" y="1171532"/>
                  </a:lnTo>
                  <a:lnTo>
                    <a:pt x="1964995" y="1183292"/>
                  </a:lnTo>
                  <a:lnTo>
                    <a:pt x="1966903" y="1195688"/>
                  </a:lnTo>
                  <a:lnTo>
                    <a:pt x="1968492" y="1208719"/>
                  </a:lnTo>
                  <a:lnTo>
                    <a:pt x="1970082" y="1222386"/>
                  </a:lnTo>
                  <a:lnTo>
                    <a:pt x="1971353" y="1236688"/>
                  </a:lnTo>
                  <a:lnTo>
                    <a:pt x="1971989" y="1247177"/>
                  </a:lnTo>
                  <a:lnTo>
                    <a:pt x="1972307" y="1266883"/>
                  </a:lnTo>
                  <a:lnTo>
                    <a:pt x="1973260" y="1326953"/>
                  </a:lnTo>
                  <a:lnTo>
                    <a:pt x="1974850" y="1481738"/>
                  </a:lnTo>
                  <a:lnTo>
                    <a:pt x="1951644" y="1484281"/>
                  </a:lnTo>
                  <a:lnTo>
                    <a:pt x="1929073" y="1487459"/>
                  </a:lnTo>
                  <a:lnTo>
                    <a:pt x="1906503" y="1489684"/>
                  </a:lnTo>
                  <a:lnTo>
                    <a:pt x="1883614" y="1491909"/>
                  </a:lnTo>
                  <a:lnTo>
                    <a:pt x="1836884" y="1495723"/>
                  </a:lnTo>
                  <a:lnTo>
                    <a:pt x="1786974" y="1499537"/>
                  </a:lnTo>
                  <a:lnTo>
                    <a:pt x="1786339" y="1378760"/>
                  </a:lnTo>
                  <a:lnTo>
                    <a:pt x="1786339" y="1291991"/>
                  </a:lnTo>
                  <a:lnTo>
                    <a:pt x="1786021" y="1285953"/>
                  </a:lnTo>
                  <a:lnTo>
                    <a:pt x="1785385" y="1279914"/>
                  </a:lnTo>
                  <a:lnTo>
                    <a:pt x="1784431" y="1268472"/>
                  </a:lnTo>
                  <a:lnTo>
                    <a:pt x="1782524" y="1257665"/>
                  </a:lnTo>
                  <a:lnTo>
                    <a:pt x="1779663" y="1247813"/>
                  </a:lnTo>
                  <a:lnTo>
                    <a:pt x="1776166" y="1238595"/>
                  </a:lnTo>
                  <a:lnTo>
                    <a:pt x="1772351" y="1229696"/>
                  </a:lnTo>
                  <a:lnTo>
                    <a:pt x="1768536" y="1221115"/>
                  </a:lnTo>
                  <a:lnTo>
                    <a:pt x="1764404" y="1213486"/>
                  </a:lnTo>
                  <a:lnTo>
                    <a:pt x="1764404" y="1504622"/>
                  </a:lnTo>
                  <a:lnTo>
                    <a:pt x="1729118" y="1506847"/>
                  </a:lnTo>
                  <a:lnTo>
                    <a:pt x="1692878" y="1508754"/>
                  </a:lnTo>
                  <a:lnTo>
                    <a:pt x="1655366" y="1510343"/>
                  </a:lnTo>
                  <a:lnTo>
                    <a:pt x="1616583" y="1511933"/>
                  </a:lnTo>
                  <a:lnTo>
                    <a:pt x="1577800" y="1512886"/>
                  </a:lnTo>
                  <a:lnTo>
                    <a:pt x="1538699" y="1513840"/>
                  </a:lnTo>
                  <a:lnTo>
                    <a:pt x="1500552" y="1514157"/>
                  </a:lnTo>
                  <a:lnTo>
                    <a:pt x="1462722" y="1514475"/>
                  </a:lnTo>
                  <a:lnTo>
                    <a:pt x="1424575" y="1514157"/>
                  </a:lnTo>
                  <a:lnTo>
                    <a:pt x="1386110" y="1513840"/>
                  </a:lnTo>
                  <a:lnTo>
                    <a:pt x="1346691" y="1512886"/>
                  </a:lnTo>
                  <a:lnTo>
                    <a:pt x="1307590" y="1511933"/>
                  </a:lnTo>
                  <a:lnTo>
                    <a:pt x="1268489" y="1510343"/>
                  </a:lnTo>
                  <a:lnTo>
                    <a:pt x="1230659" y="1508754"/>
                  </a:lnTo>
                  <a:lnTo>
                    <a:pt x="1193783" y="1506847"/>
                  </a:lnTo>
                  <a:lnTo>
                    <a:pt x="1158815" y="1504622"/>
                  </a:lnTo>
                  <a:lnTo>
                    <a:pt x="1158815" y="1213486"/>
                  </a:lnTo>
                  <a:lnTo>
                    <a:pt x="1155000" y="1222068"/>
                  </a:lnTo>
                  <a:lnTo>
                    <a:pt x="1150867" y="1230967"/>
                  </a:lnTo>
                  <a:lnTo>
                    <a:pt x="1146735" y="1240185"/>
                  </a:lnTo>
                  <a:lnTo>
                    <a:pt x="1142284" y="1250037"/>
                  </a:lnTo>
                  <a:lnTo>
                    <a:pt x="1138469" y="1260208"/>
                  </a:lnTo>
                  <a:lnTo>
                    <a:pt x="1137198" y="1265611"/>
                  </a:lnTo>
                  <a:lnTo>
                    <a:pt x="1135608" y="1271014"/>
                  </a:lnTo>
                  <a:lnTo>
                    <a:pt x="1134337" y="1276735"/>
                  </a:lnTo>
                  <a:lnTo>
                    <a:pt x="1133701" y="1282774"/>
                  </a:lnTo>
                  <a:lnTo>
                    <a:pt x="1133065" y="1289131"/>
                  </a:lnTo>
                  <a:lnTo>
                    <a:pt x="1132747" y="1295170"/>
                  </a:lnTo>
                  <a:lnTo>
                    <a:pt x="1132429" y="1381303"/>
                  </a:lnTo>
                  <a:lnTo>
                    <a:pt x="1131794" y="1502715"/>
                  </a:lnTo>
                  <a:lnTo>
                    <a:pt x="1106680" y="1500808"/>
                  </a:lnTo>
                  <a:lnTo>
                    <a:pt x="1083156" y="1498584"/>
                  </a:lnTo>
                  <a:lnTo>
                    <a:pt x="1060585" y="1495723"/>
                  </a:lnTo>
                  <a:lnTo>
                    <a:pt x="1038651" y="1493180"/>
                  </a:lnTo>
                  <a:lnTo>
                    <a:pt x="995417" y="1487777"/>
                  </a:lnTo>
                  <a:lnTo>
                    <a:pt x="950912" y="1481738"/>
                  </a:lnTo>
                  <a:lnTo>
                    <a:pt x="952183" y="1326953"/>
                  </a:lnTo>
                  <a:lnTo>
                    <a:pt x="952819" y="1266883"/>
                  </a:lnTo>
                  <a:lnTo>
                    <a:pt x="953455" y="1247177"/>
                  </a:lnTo>
                  <a:lnTo>
                    <a:pt x="954091" y="1236688"/>
                  </a:lnTo>
                  <a:lnTo>
                    <a:pt x="955044" y="1222386"/>
                  </a:lnTo>
                  <a:lnTo>
                    <a:pt x="956634" y="1208719"/>
                  </a:lnTo>
                  <a:lnTo>
                    <a:pt x="958223" y="1195688"/>
                  </a:lnTo>
                  <a:lnTo>
                    <a:pt x="960131" y="1183292"/>
                  </a:lnTo>
                  <a:lnTo>
                    <a:pt x="962038" y="1171532"/>
                  </a:lnTo>
                  <a:lnTo>
                    <a:pt x="964263" y="1160408"/>
                  </a:lnTo>
                  <a:lnTo>
                    <a:pt x="966489" y="1149602"/>
                  </a:lnTo>
                  <a:lnTo>
                    <a:pt x="969032" y="1139431"/>
                  </a:lnTo>
                  <a:lnTo>
                    <a:pt x="971575" y="1129896"/>
                  </a:lnTo>
                  <a:lnTo>
                    <a:pt x="974118" y="1120679"/>
                  </a:lnTo>
                  <a:lnTo>
                    <a:pt x="976979" y="1111780"/>
                  </a:lnTo>
                  <a:lnTo>
                    <a:pt x="979522" y="1103198"/>
                  </a:lnTo>
                  <a:lnTo>
                    <a:pt x="985244" y="1088260"/>
                  </a:lnTo>
                  <a:lnTo>
                    <a:pt x="991602" y="1074593"/>
                  </a:lnTo>
                  <a:lnTo>
                    <a:pt x="997960" y="1062833"/>
                  </a:lnTo>
                  <a:lnTo>
                    <a:pt x="1004000" y="1052027"/>
                  </a:lnTo>
                  <a:lnTo>
                    <a:pt x="1010358" y="1042810"/>
                  </a:lnTo>
                  <a:lnTo>
                    <a:pt x="1016398" y="1034546"/>
                  </a:lnTo>
                  <a:lnTo>
                    <a:pt x="1022438" y="1027236"/>
                  </a:lnTo>
                  <a:lnTo>
                    <a:pt x="1028160" y="1020561"/>
                  </a:lnTo>
                  <a:lnTo>
                    <a:pt x="1038651" y="1009755"/>
                  </a:lnTo>
                  <a:lnTo>
                    <a:pt x="1052320" y="1002763"/>
                  </a:lnTo>
                  <a:lnTo>
                    <a:pt x="1067261" y="995452"/>
                  </a:lnTo>
                  <a:lnTo>
                    <a:pt x="1083792" y="988142"/>
                  </a:lnTo>
                  <a:lnTo>
                    <a:pt x="1100958" y="980832"/>
                  </a:lnTo>
                  <a:lnTo>
                    <a:pt x="1119078" y="973522"/>
                  </a:lnTo>
                  <a:lnTo>
                    <a:pt x="1137516" y="966212"/>
                  </a:lnTo>
                  <a:lnTo>
                    <a:pt x="1174709" y="952545"/>
                  </a:lnTo>
                  <a:lnTo>
                    <a:pt x="1211268" y="939831"/>
                  </a:lnTo>
                  <a:lnTo>
                    <a:pt x="1245282" y="928389"/>
                  </a:lnTo>
                  <a:lnTo>
                    <a:pt x="1274847" y="918854"/>
                  </a:lnTo>
                  <a:lnTo>
                    <a:pt x="1298371" y="911544"/>
                  </a:lnTo>
                  <a:lnTo>
                    <a:pt x="1302821" y="910273"/>
                  </a:lnTo>
                  <a:lnTo>
                    <a:pt x="1305682" y="909637"/>
                  </a:lnTo>
                  <a:close/>
                  <a:moveTo>
                    <a:pt x="1453656" y="261937"/>
                  </a:moveTo>
                  <a:lnTo>
                    <a:pt x="1465744" y="261937"/>
                  </a:lnTo>
                  <a:lnTo>
                    <a:pt x="1477831" y="261937"/>
                  </a:lnTo>
                  <a:lnTo>
                    <a:pt x="1489600" y="263208"/>
                  </a:lnTo>
                  <a:lnTo>
                    <a:pt x="1501052" y="264798"/>
                  </a:lnTo>
                  <a:lnTo>
                    <a:pt x="1512185" y="267022"/>
                  </a:lnTo>
                  <a:lnTo>
                    <a:pt x="1523318" y="269565"/>
                  </a:lnTo>
                  <a:lnTo>
                    <a:pt x="1534133" y="273061"/>
                  </a:lnTo>
                  <a:lnTo>
                    <a:pt x="1544311" y="276875"/>
                  </a:lnTo>
                  <a:lnTo>
                    <a:pt x="1554490" y="281643"/>
                  </a:lnTo>
                  <a:lnTo>
                    <a:pt x="1564033" y="286410"/>
                  </a:lnTo>
                  <a:lnTo>
                    <a:pt x="1573575" y="291813"/>
                  </a:lnTo>
                  <a:lnTo>
                    <a:pt x="1582800" y="298170"/>
                  </a:lnTo>
                  <a:lnTo>
                    <a:pt x="1591388" y="304526"/>
                  </a:lnTo>
                  <a:lnTo>
                    <a:pt x="1599977" y="311519"/>
                  </a:lnTo>
                  <a:lnTo>
                    <a:pt x="1607929" y="319147"/>
                  </a:lnTo>
                  <a:lnTo>
                    <a:pt x="1615563" y="326775"/>
                  </a:lnTo>
                  <a:lnTo>
                    <a:pt x="1623197" y="335038"/>
                  </a:lnTo>
                  <a:lnTo>
                    <a:pt x="1630195" y="343937"/>
                  </a:lnTo>
                  <a:lnTo>
                    <a:pt x="1637193" y="352837"/>
                  </a:lnTo>
                  <a:lnTo>
                    <a:pt x="1643237" y="362372"/>
                  </a:lnTo>
                  <a:lnTo>
                    <a:pt x="1649280" y="372224"/>
                  </a:lnTo>
                  <a:lnTo>
                    <a:pt x="1654688" y="382713"/>
                  </a:lnTo>
                  <a:lnTo>
                    <a:pt x="1660095" y="392883"/>
                  </a:lnTo>
                  <a:lnTo>
                    <a:pt x="1664867" y="404007"/>
                  </a:lnTo>
                  <a:lnTo>
                    <a:pt x="1669320" y="415131"/>
                  </a:lnTo>
                  <a:lnTo>
                    <a:pt x="1673137" y="426573"/>
                  </a:lnTo>
                  <a:lnTo>
                    <a:pt x="1676636" y="438333"/>
                  </a:lnTo>
                  <a:lnTo>
                    <a:pt x="1679817" y="450411"/>
                  </a:lnTo>
                  <a:lnTo>
                    <a:pt x="1682361" y="462806"/>
                  </a:lnTo>
                  <a:lnTo>
                    <a:pt x="1684588" y="474884"/>
                  </a:lnTo>
                  <a:lnTo>
                    <a:pt x="1686497" y="487915"/>
                  </a:lnTo>
                  <a:lnTo>
                    <a:pt x="1687769" y="500628"/>
                  </a:lnTo>
                  <a:lnTo>
                    <a:pt x="1688405" y="513659"/>
                  </a:lnTo>
                  <a:lnTo>
                    <a:pt x="1694767" y="516202"/>
                  </a:lnTo>
                  <a:lnTo>
                    <a:pt x="1700492" y="519698"/>
                  </a:lnTo>
                  <a:lnTo>
                    <a:pt x="1702719" y="521605"/>
                  </a:lnTo>
                  <a:lnTo>
                    <a:pt x="1705264" y="523512"/>
                  </a:lnTo>
                  <a:lnTo>
                    <a:pt x="1707808" y="525736"/>
                  </a:lnTo>
                  <a:lnTo>
                    <a:pt x="1709717" y="528279"/>
                  </a:lnTo>
                  <a:lnTo>
                    <a:pt x="1711625" y="531140"/>
                  </a:lnTo>
                  <a:lnTo>
                    <a:pt x="1713534" y="534000"/>
                  </a:lnTo>
                  <a:lnTo>
                    <a:pt x="1714806" y="536860"/>
                  </a:lnTo>
                  <a:lnTo>
                    <a:pt x="1716397" y="540357"/>
                  </a:lnTo>
                  <a:lnTo>
                    <a:pt x="1717669" y="543853"/>
                  </a:lnTo>
                  <a:lnTo>
                    <a:pt x="1718623" y="547667"/>
                  </a:lnTo>
                  <a:lnTo>
                    <a:pt x="1719578" y="551799"/>
                  </a:lnTo>
                  <a:lnTo>
                    <a:pt x="1719896" y="556248"/>
                  </a:lnTo>
                  <a:lnTo>
                    <a:pt x="1720850" y="562923"/>
                  </a:lnTo>
                  <a:lnTo>
                    <a:pt x="1720850" y="570233"/>
                  </a:lnTo>
                  <a:lnTo>
                    <a:pt x="1719896" y="577543"/>
                  </a:lnTo>
                  <a:lnTo>
                    <a:pt x="1719260" y="585171"/>
                  </a:lnTo>
                  <a:lnTo>
                    <a:pt x="1717669" y="592481"/>
                  </a:lnTo>
                  <a:lnTo>
                    <a:pt x="1715442" y="599791"/>
                  </a:lnTo>
                  <a:lnTo>
                    <a:pt x="1712898" y="607101"/>
                  </a:lnTo>
                  <a:lnTo>
                    <a:pt x="1710035" y="614411"/>
                  </a:lnTo>
                  <a:lnTo>
                    <a:pt x="1706854" y="620768"/>
                  </a:lnTo>
                  <a:lnTo>
                    <a:pt x="1703037" y="627442"/>
                  </a:lnTo>
                  <a:lnTo>
                    <a:pt x="1699220" y="633481"/>
                  </a:lnTo>
                  <a:lnTo>
                    <a:pt x="1694767" y="639202"/>
                  </a:lnTo>
                  <a:lnTo>
                    <a:pt x="1689996" y="644287"/>
                  </a:lnTo>
                  <a:lnTo>
                    <a:pt x="1684588" y="648419"/>
                  </a:lnTo>
                  <a:lnTo>
                    <a:pt x="1679181" y="652233"/>
                  </a:lnTo>
                  <a:lnTo>
                    <a:pt x="1673455" y="655411"/>
                  </a:lnTo>
                  <a:lnTo>
                    <a:pt x="1670910" y="665900"/>
                  </a:lnTo>
                  <a:lnTo>
                    <a:pt x="1667729" y="676388"/>
                  </a:lnTo>
                  <a:lnTo>
                    <a:pt x="1664867" y="687194"/>
                  </a:lnTo>
                  <a:lnTo>
                    <a:pt x="1661050" y="697365"/>
                  </a:lnTo>
                  <a:lnTo>
                    <a:pt x="1657551" y="707853"/>
                  </a:lnTo>
                  <a:lnTo>
                    <a:pt x="1653097" y="717706"/>
                  </a:lnTo>
                  <a:lnTo>
                    <a:pt x="1648962" y="727559"/>
                  </a:lnTo>
                  <a:lnTo>
                    <a:pt x="1644827" y="737094"/>
                  </a:lnTo>
                  <a:lnTo>
                    <a:pt x="1640056" y="746947"/>
                  </a:lnTo>
                  <a:lnTo>
                    <a:pt x="1635284" y="756481"/>
                  </a:lnTo>
                  <a:lnTo>
                    <a:pt x="1629877" y="765699"/>
                  </a:lnTo>
                  <a:lnTo>
                    <a:pt x="1624469" y="774280"/>
                  </a:lnTo>
                  <a:lnTo>
                    <a:pt x="1618744" y="782861"/>
                  </a:lnTo>
                  <a:lnTo>
                    <a:pt x="1613018" y="791125"/>
                  </a:lnTo>
                  <a:lnTo>
                    <a:pt x="1606975" y="799389"/>
                  </a:lnTo>
                  <a:lnTo>
                    <a:pt x="1600613" y="807016"/>
                  </a:lnTo>
                  <a:lnTo>
                    <a:pt x="1593933" y="814327"/>
                  </a:lnTo>
                  <a:lnTo>
                    <a:pt x="1587253" y="821637"/>
                  </a:lnTo>
                  <a:lnTo>
                    <a:pt x="1579937" y="827993"/>
                  </a:lnTo>
                  <a:lnTo>
                    <a:pt x="1572621" y="834032"/>
                  </a:lnTo>
                  <a:lnTo>
                    <a:pt x="1564987" y="840389"/>
                  </a:lnTo>
                  <a:lnTo>
                    <a:pt x="1557353" y="845474"/>
                  </a:lnTo>
                  <a:lnTo>
                    <a:pt x="1549401" y="850559"/>
                  </a:lnTo>
                  <a:lnTo>
                    <a:pt x="1540812" y="855327"/>
                  </a:lnTo>
                  <a:lnTo>
                    <a:pt x="1532542" y="859141"/>
                  </a:lnTo>
                  <a:lnTo>
                    <a:pt x="1523636" y="862955"/>
                  </a:lnTo>
                  <a:lnTo>
                    <a:pt x="1514411" y="865815"/>
                  </a:lnTo>
                  <a:lnTo>
                    <a:pt x="1505187" y="868040"/>
                  </a:lnTo>
                  <a:lnTo>
                    <a:pt x="1495644" y="870583"/>
                  </a:lnTo>
                  <a:lnTo>
                    <a:pt x="1486101" y="872172"/>
                  </a:lnTo>
                  <a:lnTo>
                    <a:pt x="1475923" y="872807"/>
                  </a:lnTo>
                  <a:lnTo>
                    <a:pt x="1465744" y="873125"/>
                  </a:lnTo>
                  <a:lnTo>
                    <a:pt x="1455565" y="872807"/>
                  </a:lnTo>
                  <a:lnTo>
                    <a:pt x="1445386" y="872172"/>
                  </a:lnTo>
                  <a:lnTo>
                    <a:pt x="1435525" y="870583"/>
                  </a:lnTo>
                  <a:lnTo>
                    <a:pt x="1426301" y="868676"/>
                  </a:lnTo>
                  <a:lnTo>
                    <a:pt x="1417076" y="865815"/>
                  </a:lnTo>
                  <a:lnTo>
                    <a:pt x="1407852" y="862955"/>
                  </a:lnTo>
                  <a:lnTo>
                    <a:pt x="1399263" y="859459"/>
                  </a:lnTo>
                  <a:lnTo>
                    <a:pt x="1390675" y="855327"/>
                  </a:lnTo>
                  <a:lnTo>
                    <a:pt x="1382405" y="850559"/>
                  </a:lnTo>
                  <a:lnTo>
                    <a:pt x="1374771" y="846110"/>
                  </a:lnTo>
                  <a:lnTo>
                    <a:pt x="1366500" y="840707"/>
                  </a:lnTo>
                  <a:lnTo>
                    <a:pt x="1359184" y="834350"/>
                  </a:lnTo>
                  <a:lnTo>
                    <a:pt x="1351868" y="828311"/>
                  </a:lnTo>
                  <a:lnTo>
                    <a:pt x="1344871" y="821955"/>
                  </a:lnTo>
                  <a:lnTo>
                    <a:pt x="1337873" y="814962"/>
                  </a:lnTo>
                  <a:lnTo>
                    <a:pt x="1331193" y="807652"/>
                  </a:lnTo>
                  <a:lnTo>
                    <a:pt x="1325149" y="800024"/>
                  </a:lnTo>
                  <a:lnTo>
                    <a:pt x="1319105" y="792078"/>
                  </a:lnTo>
                  <a:lnTo>
                    <a:pt x="1313062" y="783815"/>
                  </a:lnTo>
                  <a:lnTo>
                    <a:pt x="1307654" y="775233"/>
                  </a:lnTo>
                  <a:lnTo>
                    <a:pt x="1302247" y="766334"/>
                  </a:lnTo>
                  <a:lnTo>
                    <a:pt x="1296840" y="757435"/>
                  </a:lnTo>
                  <a:lnTo>
                    <a:pt x="1291750" y="748218"/>
                  </a:lnTo>
                  <a:lnTo>
                    <a:pt x="1287297" y="738683"/>
                  </a:lnTo>
                  <a:lnTo>
                    <a:pt x="1283162" y="729148"/>
                  </a:lnTo>
                  <a:lnTo>
                    <a:pt x="1278709" y="719295"/>
                  </a:lnTo>
                  <a:lnTo>
                    <a:pt x="1274573" y="709443"/>
                  </a:lnTo>
                  <a:lnTo>
                    <a:pt x="1270756" y="698954"/>
                  </a:lnTo>
                  <a:lnTo>
                    <a:pt x="1267257" y="688466"/>
                  </a:lnTo>
                  <a:lnTo>
                    <a:pt x="1264395" y="678295"/>
                  </a:lnTo>
                  <a:lnTo>
                    <a:pt x="1261214" y="667807"/>
                  </a:lnTo>
                  <a:lnTo>
                    <a:pt x="1258033" y="657318"/>
                  </a:lnTo>
                  <a:lnTo>
                    <a:pt x="1255170" y="656047"/>
                  </a:lnTo>
                  <a:lnTo>
                    <a:pt x="1251989" y="654776"/>
                  </a:lnTo>
                  <a:lnTo>
                    <a:pt x="1248808" y="653504"/>
                  </a:lnTo>
                  <a:lnTo>
                    <a:pt x="1245946" y="651915"/>
                  </a:lnTo>
                  <a:lnTo>
                    <a:pt x="1240220" y="647783"/>
                  </a:lnTo>
                  <a:lnTo>
                    <a:pt x="1234812" y="642698"/>
                  </a:lnTo>
                  <a:lnTo>
                    <a:pt x="1229723" y="637295"/>
                  </a:lnTo>
                  <a:lnTo>
                    <a:pt x="1225270" y="631256"/>
                  </a:lnTo>
                  <a:lnTo>
                    <a:pt x="1220817" y="624582"/>
                  </a:lnTo>
                  <a:lnTo>
                    <a:pt x="1217000" y="617907"/>
                  </a:lnTo>
                  <a:lnTo>
                    <a:pt x="1214137" y="609962"/>
                  </a:lnTo>
                  <a:lnTo>
                    <a:pt x="1210956" y="602334"/>
                  </a:lnTo>
                  <a:lnTo>
                    <a:pt x="1208729" y="594706"/>
                  </a:lnTo>
                  <a:lnTo>
                    <a:pt x="1207139" y="587078"/>
                  </a:lnTo>
                  <a:lnTo>
                    <a:pt x="1205548" y="579132"/>
                  </a:lnTo>
                  <a:lnTo>
                    <a:pt x="1205230" y="571186"/>
                  </a:lnTo>
                  <a:lnTo>
                    <a:pt x="1204912" y="563558"/>
                  </a:lnTo>
                  <a:lnTo>
                    <a:pt x="1205548" y="556248"/>
                  </a:lnTo>
                  <a:lnTo>
                    <a:pt x="1206503" y="551481"/>
                  </a:lnTo>
                  <a:lnTo>
                    <a:pt x="1207139" y="547031"/>
                  </a:lnTo>
                  <a:lnTo>
                    <a:pt x="1208411" y="542581"/>
                  </a:lnTo>
                  <a:lnTo>
                    <a:pt x="1209684" y="538767"/>
                  </a:lnTo>
                  <a:lnTo>
                    <a:pt x="1211274" y="534954"/>
                  </a:lnTo>
                  <a:lnTo>
                    <a:pt x="1213183" y="532093"/>
                  </a:lnTo>
                  <a:lnTo>
                    <a:pt x="1215727" y="528915"/>
                  </a:lnTo>
                  <a:lnTo>
                    <a:pt x="1217954" y="525736"/>
                  </a:lnTo>
                  <a:lnTo>
                    <a:pt x="1220180" y="523512"/>
                  </a:lnTo>
                  <a:lnTo>
                    <a:pt x="1222725" y="521287"/>
                  </a:lnTo>
                  <a:lnTo>
                    <a:pt x="1225906" y="519062"/>
                  </a:lnTo>
                  <a:lnTo>
                    <a:pt x="1229087" y="517155"/>
                  </a:lnTo>
                  <a:lnTo>
                    <a:pt x="1232586" y="515566"/>
                  </a:lnTo>
                  <a:lnTo>
                    <a:pt x="1235449" y="513977"/>
                  </a:lnTo>
                  <a:lnTo>
                    <a:pt x="1239266" y="512705"/>
                  </a:lnTo>
                  <a:lnTo>
                    <a:pt x="1242765" y="511752"/>
                  </a:lnTo>
                  <a:lnTo>
                    <a:pt x="1244037" y="498721"/>
                  </a:lnTo>
                  <a:lnTo>
                    <a:pt x="1244991" y="486008"/>
                  </a:lnTo>
                  <a:lnTo>
                    <a:pt x="1246900" y="473294"/>
                  </a:lnTo>
                  <a:lnTo>
                    <a:pt x="1249445" y="461217"/>
                  </a:lnTo>
                  <a:lnTo>
                    <a:pt x="1251989" y="448821"/>
                  </a:lnTo>
                  <a:lnTo>
                    <a:pt x="1255170" y="437062"/>
                  </a:lnTo>
                  <a:lnTo>
                    <a:pt x="1258987" y="425302"/>
                  </a:lnTo>
                  <a:lnTo>
                    <a:pt x="1262804" y="413542"/>
                  </a:lnTo>
                  <a:lnTo>
                    <a:pt x="1266939" y="402736"/>
                  </a:lnTo>
                  <a:lnTo>
                    <a:pt x="1272029" y="391930"/>
                  </a:lnTo>
                  <a:lnTo>
                    <a:pt x="1276800" y="381441"/>
                  </a:lnTo>
                  <a:lnTo>
                    <a:pt x="1282526" y="371271"/>
                  </a:lnTo>
                  <a:lnTo>
                    <a:pt x="1288251" y="361736"/>
                  </a:lnTo>
                  <a:lnTo>
                    <a:pt x="1294931" y="351883"/>
                  </a:lnTo>
                  <a:lnTo>
                    <a:pt x="1301293" y="343302"/>
                  </a:lnTo>
                  <a:lnTo>
                    <a:pt x="1308609" y="334402"/>
                  </a:lnTo>
                  <a:lnTo>
                    <a:pt x="1315925" y="326457"/>
                  </a:lnTo>
                  <a:lnTo>
                    <a:pt x="1323559" y="318193"/>
                  </a:lnTo>
                  <a:lnTo>
                    <a:pt x="1332147" y="311201"/>
                  </a:lnTo>
                  <a:lnTo>
                    <a:pt x="1340417" y="304209"/>
                  </a:lnTo>
                  <a:lnTo>
                    <a:pt x="1349324" y="297534"/>
                  </a:lnTo>
                  <a:lnTo>
                    <a:pt x="1358230" y="291813"/>
                  </a:lnTo>
                  <a:lnTo>
                    <a:pt x="1367773" y="286092"/>
                  </a:lnTo>
                  <a:lnTo>
                    <a:pt x="1377315" y="281325"/>
                  </a:lnTo>
                  <a:lnTo>
                    <a:pt x="1387176" y="276875"/>
                  </a:lnTo>
                  <a:lnTo>
                    <a:pt x="1397673" y="273061"/>
                  </a:lnTo>
                  <a:lnTo>
                    <a:pt x="1408488" y="269565"/>
                  </a:lnTo>
                  <a:lnTo>
                    <a:pt x="1419303" y="267022"/>
                  </a:lnTo>
                  <a:lnTo>
                    <a:pt x="1430436" y="264798"/>
                  </a:lnTo>
                  <a:lnTo>
                    <a:pt x="1442205" y="263208"/>
                  </a:lnTo>
                  <a:lnTo>
                    <a:pt x="1453656" y="261937"/>
                  </a:lnTo>
                  <a:close/>
                  <a:moveTo>
                    <a:pt x="767182" y="119062"/>
                  </a:moveTo>
                  <a:lnTo>
                    <a:pt x="746542" y="795338"/>
                  </a:lnTo>
                  <a:lnTo>
                    <a:pt x="119396" y="795338"/>
                  </a:lnTo>
                  <a:lnTo>
                    <a:pt x="119396" y="3073718"/>
                  </a:lnTo>
                  <a:lnTo>
                    <a:pt x="119396" y="3077210"/>
                  </a:lnTo>
                  <a:lnTo>
                    <a:pt x="119713" y="3080068"/>
                  </a:lnTo>
                  <a:lnTo>
                    <a:pt x="120666" y="3083560"/>
                  </a:lnTo>
                  <a:lnTo>
                    <a:pt x="121619" y="3086100"/>
                  </a:lnTo>
                  <a:lnTo>
                    <a:pt x="123206" y="3089275"/>
                  </a:lnTo>
                  <a:lnTo>
                    <a:pt x="124794" y="3092133"/>
                  </a:lnTo>
                  <a:lnTo>
                    <a:pt x="126699" y="3094673"/>
                  </a:lnTo>
                  <a:lnTo>
                    <a:pt x="128922" y="3096895"/>
                  </a:lnTo>
                  <a:lnTo>
                    <a:pt x="131780" y="3099118"/>
                  </a:lnTo>
                  <a:lnTo>
                    <a:pt x="134003" y="3101023"/>
                  </a:lnTo>
                  <a:lnTo>
                    <a:pt x="136543" y="3102610"/>
                  </a:lnTo>
                  <a:lnTo>
                    <a:pt x="139718" y="3104198"/>
                  </a:lnTo>
                  <a:lnTo>
                    <a:pt x="142894" y="3105468"/>
                  </a:lnTo>
                  <a:lnTo>
                    <a:pt x="145752" y="3106103"/>
                  </a:lnTo>
                  <a:lnTo>
                    <a:pt x="149245" y="3106420"/>
                  </a:lnTo>
                  <a:lnTo>
                    <a:pt x="152420" y="3106738"/>
                  </a:lnTo>
                  <a:lnTo>
                    <a:pt x="2224068" y="3106738"/>
                  </a:lnTo>
                  <a:lnTo>
                    <a:pt x="2227243" y="3106420"/>
                  </a:lnTo>
                  <a:lnTo>
                    <a:pt x="2230736" y="3106103"/>
                  </a:lnTo>
                  <a:lnTo>
                    <a:pt x="2233594" y="3105468"/>
                  </a:lnTo>
                  <a:lnTo>
                    <a:pt x="2236769" y="3104198"/>
                  </a:lnTo>
                  <a:lnTo>
                    <a:pt x="2239310" y="3102610"/>
                  </a:lnTo>
                  <a:lnTo>
                    <a:pt x="2242168" y="3101023"/>
                  </a:lnTo>
                  <a:lnTo>
                    <a:pt x="2244708" y="3099118"/>
                  </a:lnTo>
                  <a:lnTo>
                    <a:pt x="2247566" y="3096895"/>
                  </a:lnTo>
                  <a:lnTo>
                    <a:pt x="2249471" y="3094673"/>
                  </a:lnTo>
                  <a:lnTo>
                    <a:pt x="2251694" y="3092133"/>
                  </a:lnTo>
                  <a:lnTo>
                    <a:pt x="2253282" y="3089275"/>
                  </a:lnTo>
                  <a:lnTo>
                    <a:pt x="2254552" y="3086100"/>
                  </a:lnTo>
                  <a:lnTo>
                    <a:pt x="2255822" y="3083560"/>
                  </a:lnTo>
                  <a:lnTo>
                    <a:pt x="2256774" y="3080068"/>
                  </a:lnTo>
                  <a:lnTo>
                    <a:pt x="2257092" y="3077210"/>
                  </a:lnTo>
                  <a:lnTo>
                    <a:pt x="2257092" y="3073718"/>
                  </a:lnTo>
                  <a:lnTo>
                    <a:pt x="2257092" y="152400"/>
                  </a:lnTo>
                  <a:lnTo>
                    <a:pt x="2257092" y="148907"/>
                  </a:lnTo>
                  <a:lnTo>
                    <a:pt x="2256774" y="146050"/>
                  </a:lnTo>
                  <a:lnTo>
                    <a:pt x="2255504" y="142875"/>
                  </a:lnTo>
                  <a:lnTo>
                    <a:pt x="2254234" y="139700"/>
                  </a:lnTo>
                  <a:lnTo>
                    <a:pt x="2253282" y="136842"/>
                  </a:lnTo>
                  <a:lnTo>
                    <a:pt x="2251376" y="133985"/>
                  </a:lnTo>
                  <a:lnTo>
                    <a:pt x="2249471" y="131445"/>
                  </a:lnTo>
                  <a:lnTo>
                    <a:pt x="2247566" y="128905"/>
                  </a:lnTo>
                  <a:lnTo>
                    <a:pt x="2244708" y="126682"/>
                  </a:lnTo>
                  <a:lnTo>
                    <a:pt x="2242168" y="124777"/>
                  </a:lnTo>
                  <a:lnTo>
                    <a:pt x="2239310" y="123190"/>
                  </a:lnTo>
                  <a:lnTo>
                    <a:pt x="2236769" y="121920"/>
                  </a:lnTo>
                  <a:lnTo>
                    <a:pt x="2233594" y="120650"/>
                  </a:lnTo>
                  <a:lnTo>
                    <a:pt x="2230736" y="120015"/>
                  </a:lnTo>
                  <a:lnTo>
                    <a:pt x="2227243" y="119380"/>
                  </a:lnTo>
                  <a:lnTo>
                    <a:pt x="2224068" y="119062"/>
                  </a:lnTo>
                  <a:lnTo>
                    <a:pt x="767182" y="119062"/>
                  </a:lnTo>
                  <a:close/>
                  <a:moveTo>
                    <a:pt x="688114" y="0"/>
                  </a:moveTo>
                  <a:lnTo>
                    <a:pt x="2224068" y="0"/>
                  </a:lnTo>
                  <a:lnTo>
                    <a:pt x="2231688" y="635"/>
                  </a:lnTo>
                  <a:lnTo>
                    <a:pt x="2239310" y="952"/>
                  </a:lnTo>
                  <a:lnTo>
                    <a:pt x="2246931" y="2222"/>
                  </a:lnTo>
                  <a:lnTo>
                    <a:pt x="2254552" y="3175"/>
                  </a:lnTo>
                  <a:lnTo>
                    <a:pt x="2261855" y="5080"/>
                  </a:lnTo>
                  <a:lnTo>
                    <a:pt x="2269159" y="6985"/>
                  </a:lnTo>
                  <a:lnTo>
                    <a:pt x="2276144" y="9207"/>
                  </a:lnTo>
                  <a:lnTo>
                    <a:pt x="2283130" y="12382"/>
                  </a:lnTo>
                  <a:lnTo>
                    <a:pt x="2289799" y="15557"/>
                  </a:lnTo>
                  <a:lnTo>
                    <a:pt x="2296467" y="18415"/>
                  </a:lnTo>
                  <a:lnTo>
                    <a:pt x="2302818" y="22225"/>
                  </a:lnTo>
                  <a:lnTo>
                    <a:pt x="2309169" y="26035"/>
                  </a:lnTo>
                  <a:lnTo>
                    <a:pt x="2315202" y="30480"/>
                  </a:lnTo>
                  <a:lnTo>
                    <a:pt x="2320918" y="34925"/>
                  </a:lnTo>
                  <a:lnTo>
                    <a:pt x="2326316" y="40005"/>
                  </a:lnTo>
                  <a:lnTo>
                    <a:pt x="2331714" y="44767"/>
                  </a:lnTo>
                  <a:lnTo>
                    <a:pt x="2336478" y="50165"/>
                  </a:lnTo>
                  <a:lnTo>
                    <a:pt x="2341241" y="55562"/>
                  </a:lnTo>
                  <a:lnTo>
                    <a:pt x="2345686" y="61277"/>
                  </a:lnTo>
                  <a:lnTo>
                    <a:pt x="2350132" y="67627"/>
                  </a:lnTo>
                  <a:lnTo>
                    <a:pt x="2354260" y="73660"/>
                  </a:lnTo>
                  <a:lnTo>
                    <a:pt x="2357753" y="79692"/>
                  </a:lnTo>
                  <a:lnTo>
                    <a:pt x="2360928" y="86677"/>
                  </a:lnTo>
                  <a:lnTo>
                    <a:pt x="2364104" y="93027"/>
                  </a:lnTo>
                  <a:lnTo>
                    <a:pt x="2366962" y="100012"/>
                  </a:lnTo>
                  <a:lnTo>
                    <a:pt x="2369184" y="107315"/>
                  </a:lnTo>
                  <a:lnTo>
                    <a:pt x="2371407" y="114617"/>
                  </a:lnTo>
                  <a:lnTo>
                    <a:pt x="2372995" y="121920"/>
                  </a:lnTo>
                  <a:lnTo>
                    <a:pt x="2374583" y="129540"/>
                  </a:lnTo>
                  <a:lnTo>
                    <a:pt x="2375218" y="137160"/>
                  </a:lnTo>
                  <a:lnTo>
                    <a:pt x="2375853" y="144780"/>
                  </a:lnTo>
                  <a:lnTo>
                    <a:pt x="2376488" y="152400"/>
                  </a:lnTo>
                  <a:lnTo>
                    <a:pt x="2376488" y="3073718"/>
                  </a:lnTo>
                  <a:lnTo>
                    <a:pt x="2375853" y="3081338"/>
                  </a:lnTo>
                  <a:lnTo>
                    <a:pt x="2375218" y="3089275"/>
                  </a:lnTo>
                  <a:lnTo>
                    <a:pt x="2374583" y="3096895"/>
                  </a:lnTo>
                  <a:lnTo>
                    <a:pt x="2372995" y="3104198"/>
                  </a:lnTo>
                  <a:lnTo>
                    <a:pt x="2371407" y="3111500"/>
                  </a:lnTo>
                  <a:lnTo>
                    <a:pt x="2369184" y="3118803"/>
                  </a:lnTo>
                  <a:lnTo>
                    <a:pt x="2366962" y="3126105"/>
                  </a:lnTo>
                  <a:lnTo>
                    <a:pt x="2364104" y="3132773"/>
                  </a:lnTo>
                  <a:lnTo>
                    <a:pt x="2360928" y="3139758"/>
                  </a:lnTo>
                  <a:lnTo>
                    <a:pt x="2357753" y="3146425"/>
                  </a:lnTo>
                  <a:lnTo>
                    <a:pt x="2354260" y="3152458"/>
                  </a:lnTo>
                  <a:lnTo>
                    <a:pt x="2350132" y="3158490"/>
                  </a:lnTo>
                  <a:lnTo>
                    <a:pt x="2345686" y="3164523"/>
                  </a:lnTo>
                  <a:lnTo>
                    <a:pt x="2341241" y="3170238"/>
                  </a:lnTo>
                  <a:lnTo>
                    <a:pt x="2336478" y="3176270"/>
                  </a:lnTo>
                  <a:lnTo>
                    <a:pt x="2331714" y="3181033"/>
                  </a:lnTo>
                  <a:lnTo>
                    <a:pt x="2326316" y="3186113"/>
                  </a:lnTo>
                  <a:lnTo>
                    <a:pt x="2320918" y="3191193"/>
                  </a:lnTo>
                  <a:lnTo>
                    <a:pt x="2315202" y="3195638"/>
                  </a:lnTo>
                  <a:lnTo>
                    <a:pt x="2309169" y="3199765"/>
                  </a:lnTo>
                  <a:lnTo>
                    <a:pt x="2302818" y="3203575"/>
                  </a:lnTo>
                  <a:lnTo>
                    <a:pt x="2296467" y="3207385"/>
                  </a:lnTo>
                  <a:lnTo>
                    <a:pt x="2289799" y="3210878"/>
                  </a:lnTo>
                  <a:lnTo>
                    <a:pt x="2283130" y="3214053"/>
                  </a:lnTo>
                  <a:lnTo>
                    <a:pt x="2276144" y="3216593"/>
                  </a:lnTo>
                  <a:lnTo>
                    <a:pt x="2269159" y="3218815"/>
                  </a:lnTo>
                  <a:lnTo>
                    <a:pt x="2261855" y="3221038"/>
                  </a:lnTo>
                  <a:lnTo>
                    <a:pt x="2254552" y="3222943"/>
                  </a:lnTo>
                  <a:lnTo>
                    <a:pt x="2246931" y="3223895"/>
                  </a:lnTo>
                  <a:lnTo>
                    <a:pt x="2239310" y="3225165"/>
                  </a:lnTo>
                  <a:lnTo>
                    <a:pt x="2231688" y="3225483"/>
                  </a:lnTo>
                  <a:lnTo>
                    <a:pt x="2224068" y="3225800"/>
                  </a:lnTo>
                  <a:lnTo>
                    <a:pt x="152420" y="3225800"/>
                  </a:lnTo>
                  <a:lnTo>
                    <a:pt x="144799" y="3225483"/>
                  </a:lnTo>
                  <a:lnTo>
                    <a:pt x="137178" y="3225165"/>
                  </a:lnTo>
                  <a:lnTo>
                    <a:pt x="129557" y="3223895"/>
                  </a:lnTo>
                  <a:lnTo>
                    <a:pt x="121619" y="3222943"/>
                  </a:lnTo>
                  <a:lnTo>
                    <a:pt x="114633" y="3221038"/>
                  </a:lnTo>
                  <a:lnTo>
                    <a:pt x="107329" y="3218815"/>
                  </a:lnTo>
                  <a:lnTo>
                    <a:pt x="100343" y="3216593"/>
                  </a:lnTo>
                  <a:lnTo>
                    <a:pt x="93040" y="3214053"/>
                  </a:lnTo>
                  <a:lnTo>
                    <a:pt x="86689" y="3210878"/>
                  </a:lnTo>
                  <a:lnTo>
                    <a:pt x="80020" y="3207385"/>
                  </a:lnTo>
                  <a:lnTo>
                    <a:pt x="73670" y="3203575"/>
                  </a:lnTo>
                  <a:lnTo>
                    <a:pt x="67319" y="3199765"/>
                  </a:lnTo>
                  <a:lnTo>
                    <a:pt x="61285" y="3195638"/>
                  </a:lnTo>
                  <a:lnTo>
                    <a:pt x="55570" y="3191193"/>
                  </a:lnTo>
                  <a:lnTo>
                    <a:pt x="50171" y="3186430"/>
                  </a:lnTo>
                  <a:lnTo>
                    <a:pt x="44773" y="3181033"/>
                  </a:lnTo>
                  <a:lnTo>
                    <a:pt x="40010" y="3176270"/>
                  </a:lnTo>
                  <a:lnTo>
                    <a:pt x="34929" y="3170238"/>
                  </a:lnTo>
                  <a:lnTo>
                    <a:pt x="30801" y="3164523"/>
                  </a:lnTo>
                  <a:lnTo>
                    <a:pt x="26038" y="3158808"/>
                  </a:lnTo>
                  <a:lnTo>
                    <a:pt x="22228" y="3152458"/>
                  </a:lnTo>
                  <a:lnTo>
                    <a:pt x="18735" y="3146425"/>
                  </a:lnTo>
                  <a:lnTo>
                    <a:pt x="15242" y="3139758"/>
                  </a:lnTo>
                  <a:lnTo>
                    <a:pt x="12384" y="3132773"/>
                  </a:lnTo>
                  <a:lnTo>
                    <a:pt x="9526" y="3126105"/>
                  </a:lnTo>
                  <a:lnTo>
                    <a:pt x="6986" y="3118803"/>
                  </a:lnTo>
                  <a:lnTo>
                    <a:pt x="5080" y="3111818"/>
                  </a:lnTo>
                  <a:lnTo>
                    <a:pt x="3175" y="3104198"/>
                  </a:lnTo>
                  <a:lnTo>
                    <a:pt x="1905" y="3096895"/>
                  </a:lnTo>
                  <a:lnTo>
                    <a:pt x="952" y="3089275"/>
                  </a:lnTo>
                  <a:lnTo>
                    <a:pt x="317" y="3081338"/>
                  </a:lnTo>
                  <a:lnTo>
                    <a:pt x="0" y="3073718"/>
                  </a:lnTo>
                  <a:lnTo>
                    <a:pt x="0" y="743268"/>
                  </a:lnTo>
                  <a:lnTo>
                    <a:pt x="68811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cxnSp>
        <p:nvCxnSpPr>
          <p:cNvPr id="81" name="直接连接符 80"/>
          <p:cNvCxnSpPr/>
          <p:nvPr/>
        </p:nvCxnSpPr>
        <p:spPr>
          <a:xfrm>
            <a:off x="990000" y="4661299"/>
            <a:ext cx="7164000" cy="119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978253" y="543347"/>
            <a:ext cx="28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234291" y="543347"/>
            <a:ext cx="28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08953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内容占位符 2"/>
              <p:cNvSpPr txBox="1">
                <a:spLocks/>
              </p:cNvSpPr>
              <p:nvPr/>
            </p:nvSpPr>
            <p:spPr>
              <a:xfrm>
                <a:off x="1491371" y="3291830"/>
                <a:ext cx="7041069" cy="1224136"/>
              </a:xfrm>
              <a:prstGeom prst="rect">
                <a:avLst/>
              </a:prstGeom>
            </p:spPr>
            <p:txBody>
              <a:bodyPr>
                <a:normAutofit/>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2</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0</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5</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5</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r>
                  <a:rPr lang="en-US" altLang="zh-CN" sz="1400" dirty="0">
                    <a:solidFill>
                      <a:schemeClr val="tx1"/>
                    </a:solidFill>
                  </a:rPr>
                  <a:t>2•</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10</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r>
                  <a:rPr lang="en-US" altLang="zh-CN" sz="1400" dirty="0">
                    <a:solidFill>
                      <a:schemeClr val="tx1"/>
                    </a:solidFill>
                  </a:rPr>
                  <a:t>3•</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15</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2</m:t>
                        </m:r>
                      </m:sub>
                    </m:sSub>
                  </m:oMath>
                </a14:m>
                <a:endParaRPr lang="zh-CN" altLang="zh-CN" sz="1400" dirty="0">
                  <a:solidFill>
                    <a:schemeClr val="tx1"/>
                  </a:solidFill>
                </a:endParaRPr>
              </a:p>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5</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4</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4</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m:rPr>
                        <m:nor/>
                      </m:rPr>
                      <a:rPr lang="en-US" altLang="zh-CN" sz="1400" smtClean="0">
                        <a:solidFill>
                          <a:schemeClr val="tx1"/>
                        </a:solidFill>
                      </a:rPr>
                      <m:t>2•</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9</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9</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r>
                  <a:rPr lang="en-US" altLang="zh-CN" sz="1400" dirty="0">
                    <a:solidFill>
                      <a:schemeClr val="tx1"/>
                    </a:solidFill>
                  </a:rPr>
                  <a:t>3•</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14</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14</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3</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3</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14</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oMath>
                </a14:m>
                <a:endParaRPr lang="zh-CN" altLang="zh-CN" sz="1400" dirty="0">
                  <a:solidFill>
                    <a:schemeClr val="tx1"/>
                  </a:solidFill>
                </a:endParaRPr>
              </a:p>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8</m:t>
                        </m:r>
                      </m:sub>
                    </m:sSub>
                    <m:r>
                      <a:rPr lang="en-US" altLang="zh-CN" sz="1400">
                        <a:solidFill>
                          <a:schemeClr val="tx1"/>
                        </a:solidFill>
                        <a:latin typeface="Cambria Math" panose="02040503050406030204" pitchFamily="18" charset="0"/>
                      </a:rPr>
                      <m:t>=</m:t>
                    </m:r>
                    <m:r>
                      <m:rPr>
                        <m:nor/>
                      </m:rPr>
                      <a:rPr lang="en-US" altLang="zh-CN" sz="1400">
                        <a:solidFill>
                          <a:schemeClr val="tx1"/>
                        </a:solidFill>
                      </a:rPr>
                      <m:t>2•</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8</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8</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m:rPr>
                        <m:nor/>
                      </m:rPr>
                      <a:rPr lang="en-US" altLang="zh-CN" sz="1400" smtClean="0">
                        <a:solidFill>
                          <a:schemeClr val="tx1"/>
                        </a:solidFill>
                      </a:rPr>
                      <m:t>3•</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13</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13</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2</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2</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7</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7</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13</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4</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8</m:t>
                        </m:r>
                      </m:sub>
                    </m:sSub>
                  </m:oMath>
                </a14:m>
                <a:r>
                  <a:rPr lang="zh-CN" altLang="zh-CN" sz="1400" dirty="0">
                    <a:solidFill>
                      <a:schemeClr val="tx1"/>
                    </a:solidFill>
                  </a:rPr>
                  <a:t>⊕</a:t>
                </a:r>
                <a:r>
                  <a:rPr lang="en-US" altLang="zh-CN" sz="1400" dirty="0">
                    <a:solidFill>
                      <a:schemeClr val="tx1"/>
                    </a:solidFill>
                  </a:rPr>
                  <a:t>1</a:t>
                </a:r>
                <a:endParaRPr lang="en-US" altLang="zh-CN" sz="1400" dirty="0" smtClean="0">
                  <a:solidFill>
                    <a:schemeClr val="tx1"/>
                  </a:solidFill>
                </a:endParaRPr>
              </a:p>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r>
                      <m:rPr>
                        <m:nor/>
                      </m:rPr>
                      <a:rPr lang="en-US" altLang="zh-CN" sz="1400">
                        <a:solidFill>
                          <a:schemeClr val="tx1"/>
                        </a:solidFill>
                      </a:rPr>
                      <m:t>3•</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12</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12</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6</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6</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m:rPr>
                        <m:nor/>
                      </m:rPr>
                      <a:rPr lang="en-US" altLang="zh-CN" sz="1400" smtClean="0">
                        <a:solidFill>
                          <a:schemeClr val="tx1"/>
                        </a:solidFill>
                      </a:rPr>
                      <m:t>2•</m:t>
                    </m:r>
                    <m:r>
                      <a:rPr lang="en-US" altLang="zh-CN" sz="1400" i="1">
                        <a:solidFill>
                          <a:schemeClr val="tx1"/>
                        </a:solidFill>
                        <a:latin typeface="Cambria Math" panose="02040503050406030204" pitchFamily="18" charset="0"/>
                      </a:rPr>
                      <m:t> </m:t>
                    </m:r>
                    <m:r>
                      <a:rPr lang="en-US" altLang="zh-CN" sz="1400" i="1">
                        <a:solidFill>
                          <a:schemeClr val="tx1"/>
                        </a:solidFill>
                        <a:latin typeface="Cambria Math" panose="02040503050406030204" pitchFamily="18" charset="0"/>
                      </a:rPr>
                      <m:t>𝑠</m:t>
                    </m:r>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11</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11</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r>
                      <a:rPr lang="en-US" altLang="zh-CN" sz="1400" i="1" smtClean="0">
                        <a:solidFill>
                          <a:schemeClr val="tx1"/>
                        </a:solidFill>
                        <a:latin typeface="Cambria Math" panose="02040503050406030204" pitchFamily="18" charset="0"/>
                      </a:rPr>
                      <m:t>𝑠</m:t>
                    </m:r>
                    <m:r>
                      <a:rPr lang="en-US" altLang="zh-CN" sz="1400" i="1" smtClean="0">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12</m:t>
                        </m:r>
                      </m:sub>
                    </m:sSub>
                    <m:r>
                      <a:rPr lang="en-US" altLang="zh-CN" sz="1400" i="1">
                        <a:solidFill>
                          <a:schemeClr val="tx1"/>
                        </a:solidFill>
                        <a:latin typeface="Cambria Math" panose="02040503050406030204" pitchFamily="18" charset="0"/>
                      </a:rPr>
                      <m:t>)</m:t>
                    </m:r>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15</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3</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7</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11</m:t>
                        </m:r>
                      </m:sub>
                    </m:sSub>
                  </m:oMath>
                </a14:m>
                <a:endParaRPr lang="en-US" altLang="zh-CN" sz="1400" dirty="0"/>
              </a:p>
              <a:p>
                <a:pPr marL="457200" lvl="1" indent="0">
                  <a:buFont typeface="Calibri" panose="020F0502020204030204" pitchFamily="34" charset="0"/>
                  <a:buNone/>
                </a:pPr>
                <a:endParaRPr lang="en-US" altLang="zh-CN" dirty="0"/>
              </a:p>
              <a:p>
                <a:pPr marL="0" indent="0" algn="ctr">
                  <a:buFont typeface="Wingdings" panose="05000000000000000000" pitchFamily="2" charset="2"/>
                  <a:buNone/>
                </a:pPr>
                <a:endParaRPr lang="en-US" altLang="zh-CN" dirty="0"/>
              </a:p>
              <a:p>
                <a:pPr lvl="1">
                  <a:buFont typeface="Wingdings" panose="05000000000000000000" pitchFamily="2" charset="2"/>
                  <a:buChar char="n"/>
                </a:pPr>
                <a:endParaRPr lang="en-US" altLang="zh-CN" dirty="0"/>
              </a:p>
              <a:p>
                <a:pPr marL="914400" lvl="2" indent="0">
                  <a:buFont typeface="Arial" panose="020B0604020202020204" pitchFamily="34" charset="0"/>
                  <a:buNone/>
                </a:pPr>
                <a:endParaRPr lang="en-US" altLang="zh-CN"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1491371" y="3291830"/>
                <a:ext cx="7041069" cy="1224136"/>
              </a:xfrm>
              <a:prstGeom prst="rect">
                <a:avLst/>
              </a:prstGeom>
              <a:blipFill>
                <a:blip r:embed="rId2"/>
                <a:stretch>
                  <a:fillRect t="-2488" b="-2985"/>
                </a:stretch>
              </a:blipFill>
            </p:spPr>
            <p:txBody>
              <a:bodyPr/>
              <a:lstStyle/>
              <a:p>
                <a:r>
                  <a:rPr lang="zh-CN" altLang="en-US">
                    <a:noFill/>
                  </a:rPr>
                  <a:t> </a:t>
                </a:r>
              </a:p>
            </p:txBody>
          </p:sp>
        </mc:Fallback>
      </mc:AlternateContent>
      <p:sp>
        <p:nvSpPr>
          <p:cNvPr id="3" name="文本框 2"/>
          <p:cNvSpPr txBox="1"/>
          <p:nvPr/>
        </p:nvSpPr>
        <p:spPr>
          <a:xfrm>
            <a:off x="1491371" y="1106693"/>
            <a:ext cx="2736304" cy="369332"/>
          </a:xfrm>
          <a:prstGeom prst="rect">
            <a:avLst/>
          </a:prstGeom>
          <a:noFill/>
        </p:spPr>
        <p:txBody>
          <a:bodyPr wrap="square" rtlCol="0">
            <a:spAutoFit/>
          </a:bodyPr>
          <a:lstStyle/>
          <a:p>
            <a:r>
              <a:rPr lang="en-US" altLang="zh-CN" dirty="0"/>
              <a:t>AES</a:t>
            </a:r>
            <a:r>
              <a:rPr lang="zh-CN" altLang="en-US" dirty="0"/>
              <a:t>加密第一轮访问</a:t>
            </a:r>
            <a:r>
              <a:rPr lang="zh-CN" altLang="en-US" dirty="0" smtClean="0"/>
              <a:t>索引</a:t>
            </a:r>
            <a:r>
              <a:rPr lang="en-US" altLang="zh-CN" dirty="0" smtClean="0"/>
              <a:t>:</a:t>
            </a:r>
            <a:endParaRPr lang="en-US" altLang="zh-CN" dirty="0"/>
          </a:p>
        </p:txBody>
      </p:sp>
      <p:sp>
        <p:nvSpPr>
          <p:cNvPr id="8" name="文本框 7"/>
          <p:cNvSpPr txBox="1"/>
          <p:nvPr/>
        </p:nvSpPr>
        <p:spPr>
          <a:xfrm>
            <a:off x="1491371" y="2859782"/>
            <a:ext cx="2736304" cy="369332"/>
          </a:xfrm>
          <a:prstGeom prst="rect">
            <a:avLst/>
          </a:prstGeom>
          <a:noFill/>
        </p:spPr>
        <p:txBody>
          <a:bodyPr wrap="square" rtlCol="0">
            <a:spAutoFit/>
          </a:bodyPr>
          <a:lstStyle/>
          <a:p>
            <a:r>
              <a:rPr lang="en-US" altLang="zh-CN" dirty="0"/>
              <a:t>AES</a:t>
            </a:r>
            <a:r>
              <a:rPr lang="zh-CN" altLang="en-US" dirty="0"/>
              <a:t>加密第二轮访问</a:t>
            </a:r>
            <a:r>
              <a:rPr lang="zh-CN" altLang="en-US" dirty="0" smtClean="0"/>
              <a:t>索引</a:t>
            </a:r>
            <a:r>
              <a:rPr lang="en-US" altLang="zh-CN" dirty="0" smtClean="0"/>
              <a:t>:</a:t>
            </a:r>
            <a:endParaRPr lang="en-US" altLang="zh-CN" dirty="0"/>
          </a:p>
        </p:txBody>
      </p:sp>
      <mc:AlternateContent xmlns:mc="http://schemas.openxmlformats.org/markup-compatibility/2006" xmlns:a14="http://schemas.microsoft.com/office/drawing/2010/main">
        <mc:Choice Requires="a14">
          <p:sp>
            <p:nvSpPr>
              <p:cNvPr id="9" name="内容占位符 2"/>
              <p:cNvSpPr txBox="1">
                <a:spLocks/>
              </p:cNvSpPr>
              <p:nvPr/>
            </p:nvSpPr>
            <p:spPr>
              <a:xfrm>
                <a:off x="1491371" y="1635646"/>
                <a:ext cx="1656184" cy="925271"/>
              </a:xfrm>
              <a:prstGeom prst="rect">
                <a:avLst/>
              </a:prstGeom>
            </p:spPr>
            <p:txBody>
              <a:bodyPr>
                <a:normAutofit/>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en-US" altLang="zh-CN" sz="1400" dirty="0" smtClean="0">
                    <a:solidFill>
                      <a:schemeClr val="tx1"/>
                    </a:solidFill>
                  </a:rPr>
                  <a:t>	</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0</m:t>
                        </m:r>
                      </m:sub>
                    </m:sSub>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0</m:t>
                        </m:r>
                      </m:sub>
                    </m:sSub>
                  </m:oMath>
                </a14:m>
                <a:r>
                  <a:rPr lang="zh-CN" altLang="zh-CN" sz="1400" dirty="0">
                    <a:solidFill>
                      <a:schemeClr val="tx1"/>
                    </a:solidFill>
                  </a:rPr>
                  <a:t>⊕</a:t>
                </a:r>
                <a14:m>
                  <m:oMath xmlns:m="http://schemas.openxmlformats.org/officeDocument/2006/math">
                    <m:sSub>
                      <m:sSubPr>
                        <m:ctrlPr>
                          <a:rPr lang="zh-CN"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i="1">
                            <a:solidFill>
                              <a:schemeClr val="tx1"/>
                            </a:solidFill>
                            <a:latin typeface="Cambria Math" panose="02040503050406030204" pitchFamily="18" charset="0"/>
                          </a:rPr>
                          <m:t>0</m:t>
                        </m:r>
                      </m:sub>
                    </m:sSub>
                  </m:oMath>
                </a14:m>
                <a:endParaRPr lang="zh-CN" altLang="zh-CN" sz="1400" dirty="0">
                  <a:solidFill>
                    <a:schemeClr val="tx1"/>
                  </a:solidFill>
                </a:endParaRPr>
              </a:p>
              <a:p>
                <a:pPr marL="0" indent="0">
                  <a:buNone/>
                </a:pPr>
                <a:r>
                  <a:rPr lang="en-US" altLang="zh-CN" sz="1400" dirty="0" smtClean="0"/>
                  <a:t>	…</a:t>
                </a:r>
              </a:p>
              <a:p>
                <a:pPr marL="0" indent="0">
                  <a:buNone/>
                </a:pPr>
                <a:r>
                  <a:rPr lang="en-US" altLang="zh-CN" sz="1400" dirty="0" smtClean="0">
                    <a:solidFill>
                      <a:schemeClr val="tx1"/>
                    </a:solidFill>
                  </a:rPr>
                  <a:t>	</a:t>
                </a:r>
                <a14:m>
                  <m:oMath xmlns:m="http://schemas.openxmlformats.org/officeDocument/2006/math">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15</m:t>
                        </m:r>
                      </m:sub>
                    </m:sSub>
                    <m:r>
                      <a:rPr lang="en-US" altLang="zh-CN" sz="1400" i="1">
                        <a:solidFill>
                          <a:schemeClr val="tx1"/>
                        </a:solidFill>
                        <a:latin typeface="Cambria Math" panose="02040503050406030204" pitchFamily="18" charset="0"/>
                      </a:rPr>
                      <m:t>=</m:t>
                    </m:r>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b="0" i="1" smtClean="0">
                            <a:solidFill>
                              <a:schemeClr val="tx1"/>
                            </a:solidFill>
                            <a:latin typeface="Cambria Math" panose="02040503050406030204" pitchFamily="18" charset="0"/>
                          </a:rPr>
                          <m:t>15</m:t>
                        </m:r>
                      </m:sub>
                    </m:sSub>
                  </m:oMath>
                </a14:m>
                <a:r>
                  <a:rPr lang="zh-CN" altLang="zh-CN" sz="1400" dirty="0">
                    <a:solidFill>
                      <a:schemeClr val="tx1"/>
                    </a:solidFill>
                  </a:rPr>
                  <a:t>⊕</a:t>
                </a:r>
                <a14:m>
                  <m:oMath xmlns:m="http://schemas.openxmlformats.org/officeDocument/2006/math">
                    <m:sSub>
                      <m:sSubPr>
                        <m:ctrlPr>
                          <a:rPr lang="zh-CN"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𝑘</m:t>
                        </m:r>
                      </m:e>
                      <m:sub>
                        <m:r>
                          <a:rPr lang="en-US" altLang="zh-CN" sz="1400" b="0" i="1" smtClean="0">
                            <a:solidFill>
                              <a:schemeClr val="tx1"/>
                            </a:solidFill>
                            <a:latin typeface="Cambria Math" panose="02040503050406030204" pitchFamily="18" charset="0"/>
                          </a:rPr>
                          <m:t>15</m:t>
                        </m:r>
                      </m:sub>
                    </m:sSub>
                  </m:oMath>
                </a14:m>
                <a:endParaRPr lang="en-US" altLang="zh-CN" sz="1400" dirty="0"/>
              </a:p>
              <a:p>
                <a:pPr marL="457200" lvl="1" indent="0">
                  <a:buFont typeface="Calibri" panose="020F0502020204030204" pitchFamily="34" charset="0"/>
                  <a:buNone/>
                </a:pPr>
                <a:endParaRPr lang="en-US" altLang="zh-CN" dirty="0"/>
              </a:p>
              <a:p>
                <a:pPr marL="0" indent="0" algn="ctr">
                  <a:buFont typeface="Wingdings" panose="05000000000000000000" pitchFamily="2" charset="2"/>
                  <a:buNone/>
                </a:pPr>
                <a:endParaRPr lang="en-US" altLang="zh-CN" dirty="0"/>
              </a:p>
              <a:p>
                <a:pPr lvl="1">
                  <a:buFont typeface="Wingdings" panose="05000000000000000000" pitchFamily="2" charset="2"/>
                  <a:buChar char="n"/>
                </a:pPr>
                <a:endParaRPr lang="en-US" altLang="zh-CN" dirty="0"/>
              </a:p>
              <a:p>
                <a:pPr marL="914400" lvl="2" indent="0">
                  <a:buFont typeface="Arial" panose="020B0604020202020204" pitchFamily="34" charset="0"/>
                  <a:buNone/>
                </a:pPr>
                <a:endParaRPr lang="en-US" altLang="zh-CN" dirty="0"/>
              </a:p>
            </p:txBody>
          </p:sp>
        </mc:Choice>
        <mc:Fallback xmlns="">
          <p:sp>
            <p:nvSpPr>
              <p:cNvPr id="9" name="内容占位符 2"/>
              <p:cNvSpPr txBox="1">
                <a:spLocks noRot="1" noChangeAspect="1" noMove="1" noResize="1" noEditPoints="1" noAdjustHandles="1" noChangeArrowheads="1" noChangeShapeType="1" noTextEdit="1"/>
              </p:cNvSpPr>
              <p:nvPr/>
            </p:nvSpPr>
            <p:spPr>
              <a:xfrm>
                <a:off x="1491371" y="1635646"/>
                <a:ext cx="1656184" cy="925271"/>
              </a:xfrm>
              <a:prstGeom prst="rect">
                <a:avLst/>
              </a:prstGeom>
              <a:blipFill>
                <a:blip r:embed="rId3"/>
                <a:stretch>
                  <a:fillRect t="-2632" b="-3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4430207"/>
      </p:ext>
    </p:extLst>
  </p:cSld>
  <p:clrMapOvr>
    <a:masterClrMapping/>
  </p:clrMapOvr>
  <p:transition spd="slow" advClick="0" advTm="300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619672" y="1227951"/>
            <a:ext cx="1224136" cy="215444"/>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密钥猜测方式</a:t>
            </a:r>
            <a:endParaRPr lang="zh-CN" altLang="en-US" sz="2100" baseline="-3000" dirty="0">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graphicFrame>
            <p:nvGraphicFramePr>
              <p:cNvPr id="8" name="图示 7"/>
              <p:cNvGraphicFramePr/>
              <p:nvPr>
                <p:extLst>
                  <p:ext uri="{D42A27DB-BD31-4B8C-83A1-F6EECF244321}">
                    <p14:modId xmlns:p14="http://schemas.microsoft.com/office/powerpoint/2010/main" val="382230916"/>
                  </p:ext>
                </p:extLst>
              </p:nvPr>
            </p:nvGraphicFramePr>
            <p:xfrm>
              <a:off x="1619672" y="1443395"/>
              <a:ext cx="7011057"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8" name="图示 7"/>
              <p:cNvGraphicFramePr/>
              <p:nvPr>
                <p:extLst>
                  <p:ext uri="{D42A27DB-BD31-4B8C-83A1-F6EECF244321}">
                    <p14:modId xmlns:p14="http://schemas.microsoft.com/office/powerpoint/2010/main" val="382230916"/>
                  </p:ext>
                </p:extLst>
              </p:nvPr>
            </p:nvGraphicFramePr>
            <p:xfrm>
              <a:off x="1619672" y="1443395"/>
              <a:ext cx="7011057" cy="30963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791126165"/>
      </p:ext>
    </p:extLst>
  </p:cSld>
  <p:clrMapOvr>
    <a:masterClrMapping/>
  </p:clrMapOvr>
  <p:transition spd="slow" advClick="0" advTm="300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4"/>
          <p:cNvSpPr>
            <a:spLocks noChangeArrowheads="1"/>
          </p:cNvSpPr>
          <p:nvPr/>
        </p:nvSpPr>
        <p:spPr bwMode="auto">
          <a:xfrm>
            <a:off x="5008088" y="1161446"/>
            <a:ext cx="809972" cy="815843"/>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5" name="Oval 4"/>
          <p:cNvSpPr>
            <a:spLocks noChangeArrowheads="1"/>
          </p:cNvSpPr>
          <p:nvPr/>
        </p:nvSpPr>
        <p:spPr bwMode="auto">
          <a:xfrm>
            <a:off x="5008088" y="1161446"/>
            <a:ext cx="809972" cy="815843"/>
          </a:xfrm>
          <a:prstGeom prst="ellipse">
            <a:avLst/>
          </a:pr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6" name="Oval 4"/>
          <p:cNvSpPr>
            <a:spLocks noChangeArrowheads="1"/>
          </p:cNvSpPr>
          <p:nvPr/>
        </p:nvSpPr>
        <p:spPr bwMode="auto">
          <a:xfrm>
            <a:off x="4107319" y="1530279"/>
            <a:ext cx="1108141" cy="1116173"/>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7" name="Oval 4"/>
          <p:cNvSpPr>
            <a:spLocks noChangeArrowheads="1"/>
          </p:cNvSpPr>
          <p:nvPr/>
        </p:nvSpPr>
        <p:spPr bwMode="auto">
          <a:xfrm>
            <a:off x="4107319" y="1863570"/>
            <a:ext cx="1108141" cy="782882"/>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8" name="Oval 4"/>
          <p:cNvSpPr>
            <a:spLocks noChangeArrowheads="1"/>
          </p:cNvSpPr>
          <p:nvPr/>
        </p:nvSpPr>
        <p:spPr bwMode="auto">
          <a:xfrm>
            <a:off x="3062019" y="2042929"/>
            <a:ext cx="1365764" cy="1375844"/>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29" name="Oval 4"/>
          <p:cNvSpPr>
            <a:spLocks noChangeArrowheads="1"/>
          </p:cNvSpPr>
          <p:nvPr/>
        </p:nvSpPr>
        <p:spPr bwMode="auto">
          <a:xfrm>
            <a:off x="3062019" y="2719301"/>
            <a:ext cx="1365764" cy="699472"/>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30" name="Oval 4"/>
          <p:cNvSpPr>
            <a:spLocks noChangeArrowheads="1"/>
          </p:cNvSpPr>
          <p:nvPr/>
        </p:nvSpPr>
        <p:spPr bwMode="auto">
          <a:xfrm>
            <a:off x="1827739" y="2701421"/>
            <a:ext cx="1676327" cy="1688699"/>
          </a:xfrm>
          <a:prstGeom prst="ellipse">
            <a:avLst/>
          </a:prstGeom>
          <a:solidFill>
            <a:schemeClr val="bg1">
              <a:lumMod val="50000"/>
            </a:schemeClr>
          </a:solidFill>
          <a:ln w="12700">
            <a:noFill/>
            <a:round/>
            <a:headEnd/>
            <a:tailEnd/>
          </a:ln>
          <a:effectLst/>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31" name="Oval 4"/>
          <p:cNvSpPr>
            <a:spLocks noChangeArrowheads="1"/>
          </p:cNvSpPr>
          <p:nvPr/>
        </p:nvSpPr>
        <p:spPr bwMode="auto">
          <a:xfrm>
            <a:off x="1972164" y="4019578"/>
            <a:ext cx="1387477" cy="370541"/>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414455"/>
          </a:solidFill>
          <a:ln w="12700">
            <a:noFill/>
            <a:round/>
            <a:headEnd/>
            <a:tailEnd/>
          </a:ln>
        </p:spPr>
        <p:txBody>
          <a:bodyPr wrap="none" lIns="60926" tIns="30464" rIns="60926" bIns="30464" anchor="ctr"/>
          <a:lstStyle/>
          <a:p>
            <a:endParaRPr lang="ko-KR" altLang="en-US" sz="1350">
              <a:solidFill>
                <a:srgbClr val="000000"/>
              </a:solidFill>
              <a:latin typeface="굴림" pitchFamily="34" charset="-127"/>
              <a:ea typeface="굴림" pitchFamily="34" charset="-127"/>
            </a:endParaRPr>
          </a:p>
        </p:txBody>
      </p:sp>
      <p:sp>
        <p:nvSpPr>
          <p:cNvPr id="32" name="TextBox 31"/>
          <p:cNvSpPr txBox="1"/>
          <p:nvPr/>
        </p:nvSpPr>
        <p:spPr>
          <a:xfrm>
            <a:off x="2127307" y="3370738"/>
            <a:ext cx="843688" cy="350064"/>
          </a:xfrm>
          <a:prstGeom prst="rect">
            <a:avLst/>
          </a:prstGeom>
          <a:noFill/>
        </p:spPr>
        <p:txBody>
          <a:bodyPr wrap="none" lIns="60926" tIns="30464" rIns="60926" bIns="30464" rtlCol="0" anchor="ctr">
            <a:spAutoFit/>
          </a:bodyPr>
          <a:lstStyle/>
          <a:p>
            <a:r>
              <a:rPr lang="en-US" altLang="zh-CN" sz="1875" dirty="0" smtClean="0">
                <a:solidFill>
                  <a:schemeClr val="bg1"/>
                </a:solidFill>
                <a:latin typeface="微软雅黑" pitchFamily="34" charset="-122"/>
                <a:ea typeface="微软雅黑" pitchFamily="34" charset="-122"/>
              </a:rPr>
              <a:t>Step 1</a:t>
            </a:r>
            <a:endParaRPr lang="zh-CN" altLang="en-US" sz="1875" dirty="0">
              <a:solidFill>
                <a:schemeClr val="bg1"/>
              </a:solidFill>
              <a:latin typeface="微软雅黑" pitchFamily="34" charset="-122"/>
              <a:ea typeface="微软雅黑" pitchFamily="34" charset="-122"/>
            </a:endParaRPr>
          </a:p>
        </p:txBody>
      </p:sp>
      <p:sp>
        <p:nvSpPr>
          <p:cNvPr id="33" name="TextBox 32"/>
          <p:cNvSpPr txBox="1"/>
          <p:nvPr/>
        </p:nvSpPr>
        <p:spPr>
          <a:xfrm>
            <a:off x="3279979" y="2319370"/>
            <a:ext cx="726733" cy="303897"/>
          </a:xfrm>
          <a:prstGeom prst="rect">
            <a:avLst/>
          </a:prstGeom>
          <a:noFill/>
        </p:spPr>
        <p:txBody>
          <a:bodyPr wrap="none" lIns="60926" tIns="30464" rIns="60926" bIns="30464" rtlCol="0" anchor="ctr">
            <a:spAutoFit/>
          </a:bodyPr>
          <a:lstStyle/>
          <a:p>
            <a:r>
              <a:rPr lang="en-US" altLang="zh-CN" sz="1575" dirty="0" smtClean="0">
                <a:solidFill>
                  <a:schemeClr val="bg1"/>
                </a:solidFill>
                <a:latin typeface="微软雅黑" pitchFamily="34" charset="-122"/>
                <a:ea typeface="微软雅黑" pitchFamily="34" charset="-122"/>
              </a:rPr>
              <a:t>Step 2</a:t>
            </a:r>
            <a:endParaRPr lang="zh-CN" altLang="en-US" sz="1575" dirty="0">
              <a:solidFill>
                <a:schemeClr val="bg1"/>
              </a:solidFill>
              <a:latin typeface="微软雅黑" pitchFamily="34" charset="-122"/>
              <a:ea typeface="微软雅黑" pitchFamily="34" charset="-122"/>
            </a:endParaRPr>
          </a:p>
        </p:txBody>
      </p:sp>
      <p:sp>
        <p:nvSpPr>
          <p:cNvPr id="34" name="TextBox 33"/>
          <p:cNvSpPr txBox="1"/>
          <p:nvPr/>
        </p:nvSpPr>
        <p:spPr>
          <a:xfrm>
            <a:off x="4259147" y="1965846"/>
            <a:ext cx="639786" cy="269272"/>
          </a:xfrm>
          <a:prstGeom prst="rect">
            <a:avLst/>
          </a:prstGeom>
          <a:noFill/>
        </p:spPr>
        <p:txBody>
          <a:bodyPr wrap="none" lIns="60926" tIns="30464" rIns="60926" bIns="30464" rtlCol="0" anchor="ctr">
            <a:spAutoFit/>
          </a:bodyPr>
          <a:lstStyle/>
          <a:p>
            <a:r>
              <a:rPr lang="en-US" altLang="zh-CN" sz="1350" dirty="0" smtClean="0">
                <a:solidFill>
                  <a:schemeClr val="bg1"/>
                </a:solidFill>
                <a:latin typeface="微软雅黑" pitchFamily="34" charset="-122"/>
                <a:ea typeface="微软雅黑" pitchFamily="34" charset="-122"/>
              </a:rPr>
              <a:t>Step 3</a:t>
            </a:r>
            <a:endParaRPr lang="zh-CN" altLang="en-US" sz="1350" dirty="0">
              <a:solidFill>
                <a:schemeClr val="bg1"/>
              </a:solidFill>
              <a:latin typeface="微软雅黑" pitchFamily="34" charset="-122"/>
              <a:ea typeface="微软雅黑" pitchFamily="34" charset="-122"/>
            </a:endParaRPr>
          </a:p>
        </p:txBody>
      </p:sp>
      <p:cxnSp>
        <p:nvCxnSpPr>
          <p:cNvPr id="35" name="直接连接符 34"/>
          <p:cNvCxnSpPr/>
          <p:nvPr/>
        </p:nvCxnSpPr>
        <p:spPr>
          <a:xfrm>
            <a:off x="5414195" y="1444227"/>
            <a:ext cx="712236"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a:off x="4653971" y="2297698"/>
            <a:ext cx="1472461"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3713549" y="2998397"/>
            <a:ext cx="2412882"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a:off x="2665903" y="3728380"/>
            <a:ext cx="3460529"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9" name="TextBox 38"/>
          <p:cNvSpPr txBox="1"/>
          <p:nvPr/>
        </p:nvSpPr>
        <p:spPr>
          <a:xfrm>
            <a:off x="6182286" y="3545771"/>
            <a:ext cx="2565060" cy="671242"/>
          </a:xfrm>
          <a:prstGeom prst="rect">
            <a:avLst/>
          </a:prstGeom>
          <a:noFill/>
        </p:spPr>
        <p:txBody>
          <a:bodyPr wrap="square" lIns="60926" tIns="30464" rIns="60926" bIns="30464" rtlCol="0">
            <a:spAutoFit/>
          </a:bodyPr>
          <a:lstStyle/>
          <a:p>
            <a:pPr>
              <a:lnSpc>
                <a:spcPct val="130000"/>
              </a:lnSpc>
            </a:pPr>
            <a:r>
              <a:rPr lang="zh-CN" altLang="en-US" sz="1050" dirty="0">
                <a:solidFill>
                  <a:schemeClr val="tx1">
                    <a:lumMod val="75000"/>
                    <a:lumOff val="25000"/>
                  </a:schemeClr>
                </a:solidFill>
                <a:latin typeface="微软雅黑" pitchFamily="34" charset="-122"/>
                <a:ea typeface="微软雅黑" pitchFamily="34" charset="-122"/>
              </a:rPr>
              <a:t>攻击程序运行，监测</a:t>
            </a:r>
            <a:r>
              <a:rPr lang="en-US" altLang="zh-CN" sz="1050" dirty="0">
                <a:solidFill>
                  <a:schemeClr val="tx1">
                    <a:lumMod val="75000"/>
                    <a:lumOff val="25000"/>
                  </a:schemeClr>
                </a:solidFill>
                <a:latin typeface="微软雅黑" pitchFamily="34" charset="-122"/>
                <a:ea typeface="微软雅黑" pitchFamily="34" charset="-122"/>
              </a:rPr>
              <a:t>AES</a:t>
            </a:r>
            <a:r>
              <a:rPr lang="zh-CN" altLang="en-US" sz="1050" dirty="0">
                <a:solidFill>
                  <a:schemeClr val="tx1">
                    <a:lumMod val="75000"/>
                    <a:lumOff val="25000"/>
                  </a:schemeClr>
                </a:solidFill>
                <a:latin typeface="微软雅黑" pitchFamily="34" charset="-122"/>
                <a:ea typeface="微软雅黑" pitchFamily="34" charset="-122"/>
              </a:rPr>
              <a:t>加密程序对明文进行加密时的查表操作对</a:t>
            </a:r>
            <a:r>
              <a:rPr lang="en-US" altLang="zh-CN" sz="1050" dirty="0">
                <a:solidFill>
                  <a:schemeClr val="tx1">
                    <a:lumMod val="75000"/>
                    <a:lumOff val="25000"/>
                  </a:schemeClr>
                </a:solidFill>
                <a:latin typeface="微软雅黑" pitchFamily="34" charset="-122"/>
                <a:ea typeface="微软雅黑" pitchFamily="34" charset="-122"/>
              </a:rPr>
              <a:t>Cache</a:t>
            </a:r>
            <a:r>
              <a:rPr lang="zh-CN" altLang="en-US" sz="1050" dirty="0">
                <a:solidFill>
                  <a:schemeClr val="tx1">
                    <a:lumMod val="75000"/>
                    <a:lumOff val="25000"/>
                  </a:schemeClr>
                </a:solidFill>
                <a:latin typeface="微软雅黑" pitchFamily="34" charset="-122"/>
                <a:ea typeface="微软雅黑" pitchFamily="34" charset="-122"/>
              </a:rPr>
              <a:t>的访问，并将监测结果输出至日志文件中</a:t>
            </a:r>
          </a:p>
        </p:txBody>
      </p:sp>
      <mc:AlternateContent xmlns:mc="http://schemas.openxmlformats.org/markup-compatibility/2006" xmlns:a14="http://schemas.microsoft.com/office/drawing/2010/main">
        <mc:Choice Requires="a14">
          <p:sp>
            <p:nvSpPr>
              <p:cNvPr id="40" name="TextBox 39"/>
              <p:cNvSpPr txBox="1"/>
              <p:nvPr/>
            </p:nvSpPr>
            <p:spPr>
              <a:xfrm>
                <a:off x="6182286" y="2827005"/>
                <a:ext cx="2565060" cy="704135"/>
              </a:xfrm>
              <a:prstGeom prst="rect">
                <a:avLst/>
              </a:prstGeom>
              <a:noFill/>
            </p:spPr>
            <p:txBody>
              <a:bodyPr wrap="square" lIns="60926" tIns="30464" rIns="60926" bIns="30464" rtlCol="0">
                <a:spAutoFit/>
              </a:bodyPr>
              <a:lstStyle/>
              <a:p>
                <a:pPr>
                  <a:lnSpc>
                    <a:spcPct val="130000"/>
                  </a:lnSpc>
                </a:pPr>
                <a:r>
                  <a:rPr lang="zh-CN" altLang="en-US" sz="1050" dirty="0" smtClean="0">
                    <a:solidFill>
                      <a:schemeClr val="tx1">
                        <a:lumMod val="75000"/>
                        <a:lumOff val="25000"/>
                      </a:schemeClr>
                    </a:solidFill>
                    <a:latin typeface="微软雅黑" pitchFamily="34" charset="-122"/>
                    <a:ea typeface="微软雅黑" pitchFamily="34" charset="-122"/>
                  </a:rPr>
                  <a:t>遍历密钥的取值空间，针对假设的密钥</a:t>
                </a:r>
                <a14:m>
                  <m:oMath xmlns:m="http://schemas.openxmlformats.org/officeDocument/2006/math">
                    <m:acc>
                      <m:accPr>
                        <m:chr m:val="̂"/>
                        <m:ctrlPr>
                          <a:rPr lang="zh-CN" altLang="en-US" sz="1050" i="1" smtClean="0">
                            <a:solidFill>
                              <a:schemeClr val="tx1">
                                <a:lumMod val="75000"/>
                                <a:lumOff val="25000"/>
                              </a:schemeClr>
                            </a:solidFill>
                            <a:latin typeface="Cambria Math" panose="02040503050406030204" pitchFamily="18" charset="0"/>
                            <a:ea typeface="微软雅黑" pitchFamily="34" charset="-122"/>
                          </a:rPr>
                        </m:ctrlPr>
                      </m:accPr>
                      <m:e>
                        <m:r>
                          <a:rPr lang="en-US" altLang="zh-CN" sz="1050" b="0" i="1" smtClean="0">
                            <a:solidFill>
                              <a:schemeClr val="tx1">
                                <a:lumMod val="75000"/>
                                <a:lumOff val="25000"/>
                              </a:schemeClr>
                            </a:solidFill>
                            <a:latin typeface="Cambria Math" panose="02040503050406030204" pitchFamily="18" charset="0"/>
                            <a:ea typeface="微软雅黑" pitchFamily="34" charset="-122"/>
                          </a:rPr>
                          <m:t>𝑘</m:t>
                        </m:r>
                      </m:e>
                    </m:acc>
                    <m:r>
                      <a:rPr lang="zh-CN" altLang="en-US" sz="1050" i="1">
                        <a:solidFill>
                          <a:schemeClr val="tx1">
                            <a:lumMod val="75000"/>
                            <a:lumOff val="25000"/>
                          </a:schemeClr>
                        </a:solidFill>
                        <a:latin typeface="Cambria Math" panose="02040503050406030204" pitchFamily="18" charset="0"/>
                        <a:ea typeface="微软雅黑" pitchFamily="34" charset="-122"/>
                      </a:rPr>
                      <m:t>以及</m:t>
                    </m:r>
                    <m:r>
                      <a:rPr lang="zh-CN" altLang="en-US" sz="1050" i="1" smtClean="0">
                        <a:solidFill>
                          <a:schemeClr val="tx1">
                            <a:lumMod val="75000"/>
                            <a:lumOff val="25000"/>
                          </a:schemeClr>
                        </a:solidFill>
                        <a:latin typeface="Cambria Math" panose="02040503050406030204" pitchFamily="18" charset="0"/>
                        <a:ea typeface="微软雅黑" pitchFamily="34" charset="-122"/>
                      </a:rPr>
                      <m:t>加密</m:t>
                    </m:r>
                    <m:r>
                      <a:rPr lang="zh-CN" altLang="en-US" sz="1050" b="0" i="1" smtClean="0">
                        <a:solidFill>
                          <a:schemeClr val="tx1">
                            <a:lumMod val="75000"/>
                            <a:lumOff val="25000"/>
                          </a:schemeClr>
                        </a:solidFill>
                        <a:latin typeface="Cambria Math" panose="02040503050406030204" pitchFamily="18" charset="0"/>
                        <a:ea typeface="微软雅黑" pitchFamily="34" charset="-122"/>
                      </a:rPr>
                      <m:t>的</m:t>
                    </m:r>
                    <m:r>
                      <a:rPr lang="zh-CN" altLang="en-US" sz="1050" i="1">
                        <a:solidFill>
                          <a:schemeClr val="tx1">
                            <a:lumMod val="75000"/>
                            <a:lumOff val="25000"/>
                          </a:schemeClr>
                        </a:solidFill>
                        <a:latin typeface="Cambria Math" panose="02040503050406030204" pitchFamily="18" charset="0"/>
                        <a:ea typeface="微软雅黑" pitchFamily="34" charset="-122"/>
                      </a:rPr>
                      <m:t>明文</m:t>
                    </m:r>
                  </m:oMath>
                </a14:m>
                <a:r>
                  <a:rPr lang="en-US" altLang="zh-CN" sz="1050" dirty="0" smtClean="0">
                    <a:solidFill>
                      <a:schemeClr val="tx1">
                        <a:lumMod val="75000"/>
                        <a:lumOff val="25000"/>
                      </a:schemeClr>
                    </a:solidFill>
                    <a:latin typeface="微软雅黑" pitchFamily="34" charset="-122"/>
                    <a:ea typeface="微软雅黑" pitchFamily="34" charset="-122"/>
                  </a:rPr>
                  <a:t>p</a:t>
                </a:r>
                <a:r>
                  <a:rPr lang="zh-CN" altLang="en-US" sz="1050" dirty="0" smtClean="0">
                    <a:solidFill>
                      <a:schemeClr val="tx1">
                        <a:lumMod val="75000"/>
                        <a:lumOff val="25000"/>
                      </a:schemeClr>
                    </a:solidFill>
                    <a:latin typeface="微软雅黑" pitchFamily="34" charset="-122"/>
                    <a:ea typeface="微软雅黑" pitchFamily="34" charset="-122"/>
                  </a:rPr>
                  <a:t>，计算得出加密过程中查表索引</a:t>
                </a:r>
                <a:endParaRPr lang="zh-CN" altLang="en-US" sz="1050" dirty="0">
                  <a:solidFill>
                    <a:schemeClr val="tx1">
                      <a:lumMod val="75000"/>
                      <a:lumOff val="25000"/>
                    </a:schemeClr>
                  </a:solidFill>
                  <a:latin typeface="微软雅黑" pitchFamily="34" charset="-122"/>
                  <a:ea typeface="微软雅黑" pitchFamily="34" charset="-122"/>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182286" y="2827005"/>
                <a:ext cx="2565060" cy="704135"/>
              </a:xfrm>
              <a:prstGeom prst="rect">
                <a:avLst/>
              </a:prstGeom>
              <a:blipFill>
                <a:blip r:embed="rId2"/>
                <a:stretch>
                  <a:fillRect l="-713" r="-2138" b="-3478"/>
                </a:stretch>
              </a:blipFill>
            </p:spPr>
            <p:txBody>
              <a:bodyPr/>
              <a:lstStyle/>
              <a:p>
                <a:r>
                  <a:rPr lang="zh-CN" altLang="en-US">
                    <a:noFill/>
                  </a:rPr>
                  <a:t> </a:t>
                </a:r>
              </a:p>
            </p:txBody>
          </p:sp>
        </mc:Fallback>
      </mc:AlternateContent>
      <p:sp>
        <p:nvSpPr>
          <p:cNvPr id="41" name="TextBox 40"/>
          <p:cNvSpPr txBox="1"/>
          <p:nvPr/>
        </p:nvSpPr>
        <p:spPr>
          <a:xfrm>
            <a:off x="6182286" y="2108240"/>
            <a:ext cx="2565060" cy="671242"/>
          </a:xfrm>
          <a:prstGeom prst="rect">
            <a:avLst/>
          </a:prstGeom>
          <a:noFill/>
        </p:spPr>
        <p:txBody>
          <a:bodyPr wrap="square" lIns="60926" tIns="30464" rIns="60926" bIns="30464" rtlCol="0">
            <a:spAutoFit/>
          </a:bodyPr>
          <a:lstStyle/>
          <a:p>
            <a:pPr>
              <a:lnSpc>
                <a:spcPct val="130000"/>
              </a:lnSpc>
            </a:pPr>
            <a:r>
              <a:rPr lang="zh-CN" altLang="en-US" sz="1050" dirty="0" smtClean="0">
                <a:solidFill>
                  <a:schemeClr val="tx1">
                    <a:lumMod val="75000"/>
                    <a:lumOff val="25000"/>
                  </a:schemeClr>
                </a:solidFill>
                <a:latin typeface="微软雅黑" pitchFamily="34" charset="-122"/>
                <a:ea typeface="微软雅黑" pitchFamily="34" charset="-122"/>
              </a:rPr>
              <a:t>根据计算得到的查表索引以及</a:t>
            </a:r>
            <a:r>
              <a:rPr lang="en-US" altLang="zh-CN" sz="1050" dirty="0" smtClean="0">
                <a:solidFill>
                  <a:schemeClr val="tx1">
                    <a:lumMod val="75000"/>
                    <a:lumOff val="25000"/>
                  </a:schemeClr>
                </a:solidFill>
                <a:latin typeface="微软雅黑" pitchFamily="34" charset="-122"/>
                <a:ea typeface="微软雅黑" pitchFamily="34" charset="-122"/>
              </a:rPr>
              <a:t>AES</a:t>
            </a:r>
            <a:r>
              <a:rPr lang="zh-CN" altLang="en-US" sz="1050" dirty="0" smtClean="0">
                <a:solidFill>
                  <a:schemeClr val="tx1">
                    <a:lumMod val="75000"/>
                    <a:lumOff val="25000"/>
                  </a:schemeClr>
                </a:solidFill>
                <a:latin typeface="微软雅黑" pitchFamily="34" charset="-122"/>
                <a:ea typeface="微软雅黑" pitchFamily="34" charset="-122"/>
              </a:rPr>
              <a:t>加密程序索引表的内存布局，获取到待检测的缓存</a:t>
            </a:r>
            <a:r>
              <a:rPr lang="en-US" altLang="zh-CN" sz="1050" dirty="0" smtClean="0">
                <a:solidFill>
                  <a:schemeClr val="tx1">
                    <a:lumMod val="75000"/>
                    <a:lumOff val="25000"/>
                  </a:schemeClr>
                </a:solidFill>
                <a:latin typeface="微软雅黑" pitchFamily="34" charset="-122"/>
                <a:ea typeface="微软雅黑" pitchFamily="34" charset="-122"/>
              </a:rPr>
              <a:t>Set</a:t>
            </a:r>
            <a:r>
              <a:rPr lang="zh-CN" altLang="en-US" sz="1050" dirty="0" smtClean="0">
                <a:solidFill>
                  <a:schemeClr val="tx1">
                    <a:lumMod val="75000"/>
                    <a:lumOff val="25000"/>
                  </a:schemeClr>
                </a:solidFill>
                <a:latin typeface="微软雅黑" pitchFamily="34" charset="-122"/>
                <a:ea typeface="微软雅黑" pitchFamily="34" charset="-122"/>
              </a:rPr>
              <a:t>集合</a:t>
            </a:r>
            <a:endParaRPr lang="zh-CN" altLang="en-US" sz="1050" dirty="0">
              <a:solidFill>
                <a:schemeClr val="tx1">
                  <a:lumMod val="75000"/>
                  <a:lumOff val="25000"/>
                </a:schemeClr>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42" name="TextBox 41"/>
              <p:cNvSpPr txBox="1"/>
              <p:nvPr/>
            </p:nvSpPr>
            <p:spPr>
              <a:xfrm>
                <a:off x="6190400" y="1329430"/>
                <a:ext cx="2565060" cy="702981"/>
              </a:xfrm>
              <a:prstGeom prst="rect">
                <a:avLst/>
              </a:prstGeom>
              <a:noFill/>
            </p:spPr>
            <p:txBody>
              <a:bodyPr wrap="square" lIns="60926" tIns="30464" rIns="60926" bIns="30464" rtlCol="0">
                <a:spAutoFit/>
              </a:bodyPr>
              <a:lstStyle/>
              <a:p>
                <a:pPr>
                  <a:lnSpc>
                    <a:spcPct val="130000"/>
                  </a:lnSpc>
                </a:pPr>
                <a:r>
                  <a:rPr lang="zh-CN" altLang="en-US" sz="1050" dirty="0" smtClean="0">
                    <a:solidFill>
                      <a:schemeClr val="tx1">
                        <a:lumMod val="75000"/>
                        <a:lumOff val="25000"/>
                      </a:schemeClr>
                    </a:solidFill>
                    <a:latin typeface="微软雅黑" pitchFamily="34" charset="-122"/>
                    <a:ea typeface="微软雅黑" pitchFamily="34" charset="-122"/>
                  </a:rPr>
                  <a:t>从结果日志文件中获取到</a:t>
                </a:r>
                <a:r>
                  <a:rPr lang="zh-CN" altLang="en-US" sz="1050" dirty="0">
                    <a:solidFill>
                      <a:schemeClr val="tx1">
                        <a:lumMod val="75000"/>
                        <a:lumOff val="25000"/>
                      </a:schemeClr>
                    </a:solidFill>
                    <a:latin typeface="微软雅黑" pitchFamily="34" charset="-122"/>
                    <a:ea typeface="微软雅黑" pitchFamily="34" charset="-122"/>
                  </a:rPr>
                  <a:t>假设的密钥</a:t>
                </a:r>
                <a14:m>
                  <m:oMath xmlns:m="http://schemas.openxmlformats.org/officeDocument/2006/math">
                    <m:acc>
                      <m:accPr>
                        <m:chr m:val="̂"/>
                        <m:ctrlPr>
                          <a:rPr lang="zh-CN" altLang="en-US" sz="1050" i="1">
                            <a:solidFill>
                              <a:schemeClr val="tx1">
                                <a:lumMod val="75000"/>
                                <a:lumOff val="25000"/>
                              </a:schemeClr>
                            </a:solidFill>
                            <a:latin typeface="Cambria Math" panose="02040503050406030204" pitchFamily="18" charset="0"/>
                            <a:ea typeface="微软雅黑" pitchFamily="34" charset="-122"/>
                          </a:rPr>
                        </m:ctrlPr>
                      </m:accPr>
                      <m:e>
                        <m:r>
                          <a:rPr lang="en-US" altLang="zh-CN" sz="1050" i="1">
                            <a:solidFill>
                              <a:schemeClr val="tx1">
                                <a:lumMod val="75000"/>
                                <a:lumOff val="25000"/>
                              </a:schemeClr>
                            </a:solidFill>
                            <a:latin typeface="Cambria Math" panose="02040503050406030204" pitchFamily="18" charset="0"/>
                            <a:ea typeface="微软雅黑" pitchFamily="34" charset="-122"/>
                          </a:rPr>
                          <m:t>𝑘</m:t>
                        </m:r>
                      </m:e>
                    </m:acc>
                  </m:oMath>
                </a14:m>
                <a:r>
                  <a:rPr lang="zh-CN" altLang="en-US" sz="1050" dirty="0" smtClean="0">
                    <a:solidFill>
                      <a:schemeClr val="tx1">
                        <a:lumMod val="75000"/>
                        <a:lumOff val="25000"/>
                      </a:schemeClr>
                    </a:solidFill>
                    <a:latin typeface="微软雅黑" pitchFamily="34" charset="-122"/>
                    <a:ea typeface="微软雅黑" pitchFamily="34" charset="-122"/>
                  </a:rPr>
                  <a:t>以及明文</a:t>
                </a:r>
                <a:r>
                  <a:rPr lang="en-US" altLang="zh-CN" sz="1050" dirty="0" smtClean="0">
                    <a:solidFill>
                      <a:schemeClr val="tx1">
                        <a:lumMod val="75000"/>
                        <a:lumOff val="25000"/>
                      </a:schemeClr>
                    </a:solidFill>
                    <a:latin typeface="微软雅黑" pitchFamily="34" charset="-122"/>
                    <a:ea typeface="微软雅黑" pitchFamily="34" charset="-122"/>
                  </a:rPr>
                  <a:t>p</a:t>
                </a:r>
                <a:r>
                  <a:rPr lang="zh-CN" altLang="en-US" sz="1050" dirty="0" smtClean="0">
                    <a:solidFill>
                      <a:schemeClr val="tx1">
                        <a:lumMod val="75000"/>
                        <a:lumOff val="25000"/>
                      </a:schemeClr>
                    </a:solidFill>
                    <a:latin typeface="微软雅黑" pitchFamily="34" charset="-122"/>
                    <a:ea typeface="微软雅黑" pitchFamily="34" charset="-122"/>
                  </a:rPr>
                  <a:t>对应的</a:t>
                </a:r>
                <a:r>
                  <a:rPr lang="en-US" altLang="zh-CN" sz="1050" dirty="0" smtClean="0">
                    <a:solidFill>
                      <a:schemeClr val="tx1">
                        <a:lumMod val="75000"/>
                        <a:lumOff val="25000"/>
                      </a:schemeClr>
                    </a:solidFill>
                    <a:latin typeface="微软雅黑" pitchFamily="34" charset="-122"/>
                    <a:ea typeface="微软雅黑" pitchFamily="34" charset="-122"/>
                  </a:rPr>
                  <a:t>Set</a:t>
                </a:r>
                <a:r>
                  <a:rPr lang="zh-CN" altLang="en-US" sz="1050" dirty="0" smtClean="0">
                    <a:solidFill>
                      <a:schemeClr val="tx1">
                        <a:lumMod val="75000"/>
                        <a:lumOff val="25000"/>
                      </a:schemeClr>
                    </a:solidFill>
                    <a:latin typeface="微软雅黑" pitchFamily="34" charset="-122"/>
                    <a:ea typeface="微软雅黑" pitchFamily="34" charset="-122"/>
                  </a:rPr>
                  <a:t>集合的数据，求均值得到</a:t>
                </a:r>
                <a:r>
                  <a:rPr lang="zh-CN" altLang="en-US" sz="1050" dirty="0">
                    <a:solidFill>
                      <a:schemeClr val="tx1">
                        <a:lumMod val="75000"/>
                        <a:lumOff val="25000"/>
                      </a:schemeClr>
                    </a:solidFill>
                    <a:latin typeface="微软雅黑" pitchFamily="34" charset="-122"/>
                    <a:ea typeface="微软雅黑" pitchFamily="34" charset="-122"/>
                  </a:rPr>
                  <a:t>密钥</a:t>
                </a:r>
                <a14:m>
                  <m:oMath xmlns:m="http://schemas.openxmlformats.org/officeDocument/2006/math">
                    <m:acc>
                      <m:accPr>
                        <m:chr m:val="̂"/>
                        <m:ctrlPr>
                          <a:rPr lang="zh-CN" altLang="en-US" sz="1050" i="1">
                            <a:solidFill>
                              <a:schemeClr val="tx1">
                                <a:lumMod val="75000"/>
                                <a:lumOff val="25000"/>
                              </a:schemeClr>
                            </a:solidFill>
                            <a:latin typeface="Cambria Math" panose="02040503050406030204" pitchFamily="18" charset="0"/>
                            <a:ea typeface="微软雅黑" pitchFamily="34" charset="-122"/>
                          </a:rPr>
                        </m:ctrlPr>
                      </m:accPr>
                      <m:e>
                        <m:r>
                          <a:rPr lang="en-US" altLang="zh-CN" sz="1050" i="1">
                            <a:solidFill>
                              <a:schemeClr val="tx1">
                                <a:lumMod val="75000"/>
                                <a:lumOff val="25000"/>
                              </a:schemeClr>
                            </a:solidFill>
                            <a:latin typeface="Cambria Math" panose="02040503050406030204" pitchFamily="18" charset="0"/>
                            <a:ea typeface="微软雅黑" pitchFamily="34" charset="-122"/>
                          </a:rPr>
                          <m:t>𝑘</m:t>
                        </m:r>
                      </m:e>
                    </m:acc>
                  </m:oMath>
                </a14:m>
                <a:r>
                  <a:rPr lang="zh-CN" altLang="en-US" sz="1050" dirty="0" smtClean="0">
                    <a:solidFill>
                      <a:schemeClr val="tx1">
                        <a:lumMod val="75000"/>
                        <a:lumOff val="25000"/>
                      </a:schemeClr>
                    </a:solidFill>
                    <a:latin typeface="微软雅黑" pitchFamily="34" charset="-122"/>
                    <a:ea typeface="微软雅黑" pitchFamily="34" charset="-122"/>
                  </a:rPr>
                  <a:t>的度量分</a:t>
                </a:r>
                <a:endParaRPr lang="zh-CN" altLang="en-US" sz="1050" dirty="0">
                  <a:solidFill>
                    <a:schemeClr val="tx1">
                      <a:lumMod val="75000"/>
                      <a:lumOff val="25000"/>
                    </a:schemeClr>
                  </a:solidFill>
                  <a:latin typeface="微软雅黑" pitchFamily="34" charset="-122"/>
                  <a:ea typeface="微软雅黑" pitchFamily="34" charset="-122"/>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190400" y="1329430"/>
                <a:ext cx="2565060" cy="702981"/>
              </a:xfrm>
              <a:prstGeom prst="rect">
                <a:avLst/>
              </a:prstGeom>
              <a:blipFill>
                <a:blip r:embed="rId3"/>
                <a:stretch>
                  <a:fillRect l="-713" r="-475" b="-5217"/>
                </a:stretch>
              </a:blipFill>
            </p:spPr>
            <p:txBody>
              <a:bodyPr/>
              <a:lstStyle/>
              <a:p>
                <a:r>
                  <a:rPr lang="zh-CN" altLang="en-US">
                    <a:noFill/>
                  </a:rPr>
                  <a:t> </a:t>
                </a:r>
              </a:p>
            </p:txBody>
          </p:sp>
        </mc:Fallback>
      </mc:AlternateContent>
      <p:sp>
        <p:nvSpPr>
          <p:cNvPr id="43" name="TextBox 42"/>
          <p:cNvSpPr txBox="1"/>
          <p:nvPr/>
        </p:nvSpPr>
        <p:spPr>
          <a:xfrm>
            <a:off x="5080131" y="1457815"/>
            <a:ext cx="531808" cy="223106"/>
          </a:xfrm>
          <a:prstGeom prst="rect">
            <a:avLst/>
          </a:prstGeom>
          <a:noFill/>
        </p:spPr>
        <p:txBody>
          <a:bodyPr wrap="none" lIns="60926" tIns="30464" rIns="60926" bIns="30464" rtlCol="0" anchor="ctr">
            <a:spAutoFit/>
          </a:bodyPr>
          <a:lstStyle/>
          <a:p>
            <a:r>
              <a:rPr lang="en-US" altLang="zh-CN" sz="1050" dirty="0" smtClean="0">
                <a:solidFill>
                  <a:schemeClr val="bg1"/>
                </a:solidFill>
                <a:latin typeface="微软雅黑" pitchFamily="34" charset="-122"/>
                <a:ea typeface="微软雅黑" pitchFamily="34" charset="-122"/>
              </a:rPr>
              <a:t>Step 4</a:t>
            </a:r>
            <a:endParaRPr lang="zh-CN" altLang="en-US" sz="1050" dirty="0">
              <a:solidFill>
                <a:schemeClr val="bg1"/>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22" name="TextBox 16"/>
              <p:cNvSpPr txBox="1"/>
              <p:nvPr/>
            </p:nvSpPr>
            <p:spPr>
              <a:xfrm>
                <a:off x="1796487" y="1209748"/>
                <a:ext cx="1946605" cy="315727"/>
              </a:xfrm>
              <a:prstGeom prst="rect">
                <a:avLst/>
              </a:prstGeom>
              <a:noFill/>
            </p:spPr>
            <p:txBody>
              <a:bodyPr wrap="square" lIns="56620" tIns="0" rIns="56620" bIns="0" rtlCol="0" anchor="t">
                <a:spAutoFit/>
              </a:bodyPr>
              <a:lstStyle/>
              <a:p>
                <a:r>
                  <a:rPr lang="zh-CN" altLang="en-US" sz="2100" baseline="-3000" dirty="0" smtClean="0">
                    <a:latin typeface="微软雅黑" pitchFamily="34" charset="-122"/>
                    <a:ea typeface="微软雅黑" pitchFamily="34" charset="-122"/>
                  </a:rPr>
                  <a:t>获取假设密钥</a:t>
                </a:r>
                <a14:m>
                  <m:oMath xmlns:m="http://schemas.openxmlformats.org/officeDocument/2006/math">
                    <m:acc>
                      <m:accPr>
                        <m:chr m:val="̂"/>
                        <m:ctrlPr>
                          <a:rPr lang="zh-CN" altLang="en-US" sz="2100" i="1" baseline="-3000" smtClean="0">
                            <a:latin typeface="Cambria Math" panose="02040503050406030204" pitchFamily="18" charset="0"/>
                            <a:ea typeface="微软雅黑" pitchFamily="34" charset="-122"/>
                          </a:rPr>
                        </m:ctrlPr>
                      </m:accPr>
                      <m:e>
                        <m:r>
                          <a:rPr lang="en-US" altLang="zh-CN" sz="2100" b="0" i="1" baseline="-3000" smtClean="0">
                            <a:latin typeface="Cambria Math" panose="02040503050406030204" pitchFamily="18" charset="0"/>
                            <a:ea typeface="微软雅黑" pitchFamily="34" charset="-122"/>
                          </a:rPr>
                          <m:t>𝑘</m:t>
                        </m:r>
                      </m:e>
                    </m:acc>
                  </m:oMath>
                </a14:m>
                <a:r>
                  <a:rPr lang="zh-CN" altLang="en-US" sz="2100" baseline="-3000" dirty="0" smtClean="0">
                    <a:latin typeface="微软雅黑" pitchFamily="34" charset="-122"/>
                    <a:ea typeface="微软雅黑" pitchFamily="34" charset="-122"/>
                  </a:rPr>
                  <a:t>度量分</a:t>
                </a:r>
                <a:endParaRPr lang="zh-CN" altLang="en-US" sz="2100" baseline="-3000" dirty="0">
                  <a:latin typeface="微软雅黑" pitchFamily="34" charset="-122"/>
                  <a:ea typeface="微软雅黑" pitchFamily="34" charset="-122"/>
                </a:endParaRPr>
              </a:p>
            </p:txBody>
          </p:sp>
        </mc:Choice>
        <mc:Fallback xmlns="">
          <p:sp>
            <p:nvSpPr>
              <p:cNvPr id="22" name="TextBox 16"/>
              <p:cNvSpPr txBox="1">
                <a:spLocks noRot="1" noChangeAspect="1" noMove="1" noResize="1" noEditPoints="1" noAdjustHandles="1" noChangeArrowheads="1" noChangeShapeType="1" noTextEdit="1"/>
              </p:cNvSpPr>
              <p:nvPr/>
            </p:nvSpPr>
            <p:spPr>
              <a:xfrm>
                <a:off x="1796487" y="1209748"/>
                <a:ext cx="1946605" cy="315727"/>
              </a:xfrm>
              <a:prstGeom prst="rect">
                <a:avLst/>
              </a:prstGeom>
              <a:blipFill>
                <a:blip r:embed="rId4"/>
                <a:stretch>
                  <a:fillRect l="-2821" b="-288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6520351"/>
      </p:ext>
    </p:extLst>
  </p:cSld>
  <p:clrMapOvr>
    <a:masterClrMapping/>
  </p:clrMapOvr>
  <p:transition spd="slow" advClick="0" advTm="300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1761450" y="1318000"/>
            <a:ext cx="2880320" cy="1368152"/>
            <a:chOff x="2555776" y="1491630"/>
            <a:chExt cx="6829486" cy="3312368"/>
          </a:xfrm>
        </p:grpSpPr>
        <p:grpSp>
          <p:nvGrpSpPr>
            <p:cNvPr id="64" name="组合 63"/>
            <p:cNvGrpSpPr/>
            <p:nvPr/>
          </p:nvGrpSpPr>
          <p:grpSpPr>
            <a:xfrm>
              <a:off x="2555776" y="1779662"/>
              <a:ext cx="3096344" cy="3024336"/>
              <a:chOff x="2156710" y="1819625"/>
              <a:chExt cx="4883296" cy="4955442"/>
            </a:xfrm>
          </p:grpSpPr>
          <p:sp>
            <p:nvSpPr>
              <p:cNvPr id="2" name="矩形 1"/>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 name="矩形 2"/>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 name="矩形 3"/>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 name="矩形 4"/>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6" name="矩形 5"/>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 name="矩形 6"/>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8" name="矩形 7"/>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9" name="矩形 8"/>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0" name="矩形 9"/>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1"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 name="矩形 21"/>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 name="矩形 22"/>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 name="矩形 23"/>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 name="矩形 24"/>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 name="矩形 25"/>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7" name="矩形 26"/>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8" name="矩形 27"/>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9" name="矩形 28"/>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3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7" name="矩形 36"/>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8" name="矩形 37"/>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9" name="矩形 38"/>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0" name="矩形 39"/>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1" name="矩形 40"/>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2" name="矩形 41"/>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3" name="矩形 42"/>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4" name="矩形 43"/>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45"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矩形 49"/>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1" name="矩形 50"/>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2" name="矩形 51"/>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3" name="矩形 52"/>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4" name="矩形 53"/>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5" name="矩形 54"/>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6" name="矩形 55"/>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7" name="矩形 56"/>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8" name="矩形 57"/>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59"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66"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67"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1</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xmlns="">
            <p:sp>
              <p:nvSpPr>
                <p:cNvPr id="67"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7"/>
                  <a:stretch>
                    <a:fillRect t="-32692" r="-157937"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68"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69"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85" name="组合 84"/>
          <p:cNvGrpSpPr/>
          <p:nvPr/>
        </p:nvGrpSpPr>
        <p:grpSpPr>
          <a:xfrm>
            <a:off x="5326781" y="1628865"/>
            <a:ext cx="699713" cy="632391"/>
            <a:chOff x="2156710" y="1819625"/>
            <a:chExt cx="2399532" cy="2439470"/>
          </a:xfrm>
        </p:grpSpPr>
        <p:sp>
          <p:nvSpPr>
            <p:cNvPr id="71" name="矩形 70"/>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2" name="矩形 71"/>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3" name="矩形 72"/>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4" name="矩形 73"/>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5" name="矩形 74"/>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6" name="矩形 75"/>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7" name="矩形 76"/>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8" name="矩形 77"/>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9" name="矩形 78"/>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80"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 name="AutoShape 21"/>
          <p:cNvSpPr>
            <a:spLocks noChangeArrowheads="1"/>
          </p:cNvSpPr>
          <p:nvPr/>
        </p:nvSpPr>
        <p:spPr bwMode="auto">
          <a:xfrm rot="10800000" flipH="1">
            <a:off x="4669623" y="1698683"/>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grpSp>
        <p:nvGrpSpPr>
          <p:cNvPr id="166" name="组合 165"/>
          <p:cNvGrpSpPr/>
          <p:nvPr/>
        </p:nvGrpSpPr>
        <p:grpSpPr>
          <a:xfrm>
            <a:off x="1761450" y="3186954"/>
            <a:ext cx="2880320" cy="1368152"/>
            <a:chOff x="2555776" y="1491630"/>
            <a:chExt cx="6829486" cy="3312368"/>
          </a:xfrm>
        </p:grpSpPr>
        <p:grpSp>
          <p:nvGrpSpPr>
            <p:cNvPr id="167" name="组合 166"/>
            <p:cNvGrpSpPr/>
            <p:nvPr/>
          </p:nvGrpSpPr>
          <p:grpSpPr>
            <a:xfrm>
              <a:off x="2555776" y="1779662"/>
              <a:ext cx="3096344" cy="3024336"/>
              <a:chOff x="2156710" y="1819625"/>
              <a:chExt cx="4883296" cy="4955442"/>
            </a:xfrm>
          </p:grpSpPr>
          <p:sp>
            <p:nvSpPr>
              <p:cNvPr id="173" name="矩形 172"/>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4" name="矩形 173"/>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5" name="矩形 174"/>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6" name="矩形 175"/>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7" name="矩形 176"/>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8" name="矩形 177"/>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9" name="矩形 178"/>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0" name="矩形 179"/>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1" name="矩形 180"/>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82"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矩形 186"/>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8" name="矩形 187"/>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9" name="矩形 188"/>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0" name="矩形 189"/>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1" name="矩形 190"/>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2" name="矩形 191"/>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3" name="矩形 192"/>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4" name="矩形 193"/>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5" name="矩形 194"/>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96"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矩形 200"/>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2" name="矩形 201"/>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3" name="矩形 202"/>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4" name="矩形 203"/>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5" name="矩形 204"/>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6" name="矩形 205"/>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7" name="矩形 206"/>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8" name="矩形 207"/>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9" name="矩形 208"/>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1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矩形 214"/>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6" name="矩形 215"/>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7" name="矩形 216"/>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8" name="矩形 217"/>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9" name="矩形 218"/>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0" name="矩形 219"/>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1" name="矩形 220"/>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2" name="矩形 221"/>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3" name="矩形 222"/>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24"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8"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169"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170"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𝑛</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xmlns="">
            <p:sp>
              <p:nvSpPr>
                <p:cNvPr id="170"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13"/>
                  <a:stretch>
                    <a:fillRect t="-32692" r="-158730"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171"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172"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229" name="组合 228"/>
          <p:cNvGrpSpPr/>
          <p:nvPr/>
        </p:nvGrpSpPr>
        <p:grpSpPr>
          <a:xfrm>
            <a:off x="5326781" y="3497819"/>
            <a:ext cx="699713" cy="632391"/>
            <a:chOff x="2156710" y="1819625"/>
            <a:chExt cx="2399532" cy="2439470"/>
          </a:xfrm>
        </p:grpSpPr>
        <p:sp>
          <p:nvSpPr>
            <p:cNvPr id="230" name="矩形 229"/>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1" name="矩形 230"/>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2" name="矩形 231"/>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3" name="矩形 232"/>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4" name="矩形 233"/>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5" name="矩形 234"/>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6" name="矩形 235"/>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7" name="矩形 236"/>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8" name="矩形 237"/>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39"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4" name="AutoShape 21"/>
          <p:cNvSpPr>
            <a:spLocks noChangeArrowheads="1"/>
          </p:cNvSpPr>
          <p:nvPr/>
        </p:nvSpPr>
        <p:spPr bwMode="auto">
          <a:xfrm rot="10800000" flipH="1">
            <a:off x="4669623" y="3567637"/>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sp>
        <p:nvSpPr>
          <p:cNvPr id="245" name="文本框 244"/>
          <p:cNvSpPr txBox="1"/>
          <p:nvPr/>
        </p:nvSpPr>
        <p:spPr>
          <a:xfrm>
            <a:off x="2324830" y="2814513"/>
            <a:ext cx="461665" cy="288032"/>
          </a:xfrm>
          <a:prstGeom prst="rect">
            <a:avLst/>
          </a:prstGeom>
          <a:noFill/>
        </p:spPr>
        <p:txBody>
          <a:bodyPr vert="eaVert" wrap="square" rtlCol="0">
            <a:spAutoFit/>
          </a:bodyPr>
          <a:lstStyle/>
          <a:p>
            <a:r>
              <a:rPr lang="en-US" altLang="zh-CN" dirty="0" smtClean="0"/>
              <a:t>…</a:t>
            </a:r>
            <a:endParaRPr lang="zh-CN" altLang="en-US" dirty="0"/>
          </a:p>
        </p:txBody>
      </p:sp>
      <p:sp>
        <p:nvSpPr>
          <p:cNvPr id="250" name="右大括号 249"/>
          <p:cNvSpPr/>
          <p:nvPr/>
        </p:nvSpPr>
        <p:spPr>
          <a:xfrm>
            <a:off x="6213355" y="1939073"/>
            <a:ext cx="648072" cy="187248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1" name="TextBox 41"/>
              <p:cNvSpPr txBox="1"/>
              <p:nvPr/>
            </p:nvSpPr>
            <p:spPr>
              <a:xfrm>
                <a:off x="7020272" y="2523822"/>
                <a:ext cx="1779791" cy="7029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对多组样本的检测数据进行汇总，求平均值得到</a:t>
                </a:r>
                <a:r>
                  <a:rPr lang="zh-CN" altLang="en-US" sz="1050" dirty="0">
                    <a:solidFill>
                      <a:srgbClr val="414455"/>
                    </a:solidFill>
                    <a:latin typeface="微软雅黑" pitchFamily="34" charset="-122"/>
                    <a:ea typeface="微软雅黑" pitchFamily="34" charset="-122"/>
                  </a:rPr>
                  <a:t>假设密钥</a:t>
                </a:r>
                <a14:m>
                  <m:oMath xmlns:m="http://schemas.openxmlformats.org/officeDocument/2006/math">
                    <m:acc>
                      <m:accPr>
                        <m:chr m:val="̂"/>
                        <m:ctrlPr>
                          <a:rPr lang="zh-CN" altLang="en-US" sz="1050" i="1">
                            <a:solidFill>
                              <a:srgbClr val="414455"/>
                            </a:solidFill>
                            <a:latin typeface="Cambria Math" panose="02040503050406030204" pitchFamily="18" charset="0"/>
                            <a:ea typeface="微软雅黑" pitchFamily="34" charset="-122"/>
                          </a:rPr>
                        </m:ctrlPr>
                      </m:accPr>
                      <m:e>
                        <m:r>
                          <a:rPr lang="en-US" altLang="zh-CN" sz="1050">
                            <a:solidFill>
                              <a:srgbClr val="414455"/>
                            </a:solidFill>
                            <a:latin typeface="Cambria Math" panose="02040503050406030204" pitchFamily="18" charset="0"/>
                            <a:ea typeface="微软雅黑" pitchFamily="34" charset="-122"/>
                          </a:rPr>
                          <m:t>𝑘</m:t>
                        </m:r>
                      </m:e>
                    </m:acc>
                  </m:oMath>
                </a14:m>
                <a:r>
                  <a:rPr lang="zh-CN" altLang="en-US" sz="1050" dirty="0">
                    <a:solidFill>
                      <a:srgbClr val="414455"/>
                    </a:solidFill>
                    <a:latin typeface="微软雅黑" pitchFamily="34" charset="-122"/>
                    <a:ea typeface="微软雅黑" pitchFamily="34" charset="-122"/>
                  </a:rPr>
                  <a:t>的度量分</a:t>
                </a:r>
                <a14:m>
                  <m:oMath xmlns:m="http://schemas.openxmlformats.org/officeDocument/2006/math">
                    <m:acc>
                      <m:accPr>
                        <m:chr m:val="̂"/>
                        <m:ctrlPr>
                          <a:rPr lang="zh-CN" altLang="en-US" sz="1050" i="1">
                            <a:solidFill>
                              <a:srgbClr val="414455"/>
                            </a:solidFill>
                            <a:latin typeface="Cambria Math" panose="02040503050406030204" pitchFamily="18" charset="0"/>
                            <a:ea typeface="微软雅黑" pitchFamily="34" charset="-122"/>
                          </a:rPr>
                        </m:ctrlPr>
                      </m:accPr>
                      <m:e>
                        <m:r>
                          <a:rPr lang="en-US" altLang="zh-CN" sz="1050" b="0" i="1" smtClean="0">
                            <a:solidFill>
                              <a:srgbClr val="414455"/>
                            </a:solidFill>
                            <a:latin typeface="Cambria Math" panose="02040503050406030204" pitchFamily="18" charset="0"/>
                            <a:ea typeface="微软雅黑" pitchFamily="34" charset="-122"/>
                          </a:rPr>
                          <m:t>𝑚</m:t>
                        </m:r>
                      </m:e>
                    </m:acc>
                  </m:oMath>
                </a14:m>
                <a:endParaRPr lang="zh-CN" altLang="en-US" sz="1050" dirty="0">
                  <a:solidFill>
                    <a:srgbClr val="414455"/>
                  </a:solidFill>
                  <a:latin typeface="微软雅黑" pitchFamily="34" charset="-122"/>
                  <a:ea typeface="微软雅黑" pitchFamily="34" charset="-122"/>
                </a:endParaRPr>
              </a:p>
            </p:txBody>
          </p:sp>
        </mc:Choice>
        <mc:Fallback xmlns="">
          <p:sp>
            <p:nvSpPr>
              <p:cNvPr id="251" name="TextBox 41"/>
              <p:cNvSpPr txBox="1">
                <a:spLocks noRot="1" noChangeAspect="1" noMove="1" noResize="1" noEditPoints="1" noAdjustHandles="1" noChangeArrowheads="1" noChangeShapeType="1" noTextEdit="1"/>
              </p:cNvSpPr>
              <p:nvPr/>
            </p:nvSpPr>
            <p:spPr>
              <a:xfrm>
                <a:off x="7020272" y="2523822"/>
                <a:ext cx="1779791" cy="702981"/>
              </a:xfrm>
              <a:prstGeom prst="rect">
                <a:avLst/>
              </a:prstGeom>
              <a:blipFill>
                <a:blip r:embed="rId14"/>
                <a:stretch>
                  <a:fillRect l="-1370" b="-34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8078007"/>
      </p:ext>
    </p:extLst>
  </p:cSld>
  <p:clrMapOvr>
    <a:masterClrMapping/>
  </p:clrMapOvr>
  <p:transition spd="slow" advClick="0" advTm="300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1761450" y="1318000"/>
            <a:ext cx="2880320" cy="1368152"/>
            <a:chOff x="2555776" y="1491630"/>
            <a:chExt cx="6829486" cy="3312368"/>
          </a:xfrm>
        </p:grpSpPr>
        <p:grpSp>
          <p:nvGrpSpPr>
            <p:cNvPr id="64" name="组合 63"/>
            <p:cNvGrpSpPr/>
            <p:nvPr/>
          </p:nvGrpSpPr>
          <p:grpSpPr>
            <a:xfrm>
              <a:off x="2555776" y="1779662"/>
              <a:ext cx="3096344" cy="3024336"/>
              <a:chOff x="2156710" y="1819625"/>
              <a:chExt cx="4883296" cy="4955442"/>
            </a:xfrm>
          </p:grpSpPr>
          <p:sp>
            <p:nvSpPr>
              <p:cNvPr id="2" name="矩形 1"/>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 name="矩形 2"/>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 name="矩形 3"/>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 name="矩形 4"/>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6" name="矩形 5"/>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 name="矩形 6"/>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8" name="矩形 7"/>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9" name="矩形 8"/>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0" name="矩形 9"/>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1"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 name="矩形 21"/>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 name="矩形 22"/>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 name="矩形 23"/>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 name="矩形 24"/>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 name="矩形 25"/>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7" name="矩形 26"/>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8" name="矩形 27"/>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9" name="矩形 28"/>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3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7" name="矩形 36"/>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8" name="矩形 37"/>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39" name="矩形 38"/>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0" name="矩形 39"/>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1" name="矩形 40"/>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2" name="矩形 41"/>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3" name="矩形 42"/>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44" name="矩形 43"/>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45"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矩形 49"/>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1" name="矩形 50"/>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2" name="矩形 51"/>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3" name="矩形 52"/>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4" name="矩形 53"/>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5" name="矩形 54"/>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6" name="矩形 55"/>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7" name="矩形 56"/>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58" name="矩形 57"/>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59"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66"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67"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1</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xmlns="">
            <p:sp>
              <p:nvSpPr>
                <p:cNvPr id="67"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7"/>
                  <a:stretch>
                    <a:fillRect t="-32692" r="-157937"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68"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69"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85" name="组合 84"/>
          <p:cNvGrpSpPr/>
          <p:nvPr/>
        </p:nvGrpSpPr>
        <p:grpSpPr>
          <a:xfrm>
            <a:off x="5326781" y="1628865"/>
            <a:ext cx="699713" cy="632391"/>
            <a:chOff x="2156710" y="1819625"/>
            <a:chExt cx="2399532" cy="2439470"/>
          </a:xfrm>
        </p:grpSpPr>
        <p:sp>
          <p:nvSpPr>
            <p:cNvPr id="71" name="矩形 70"/>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2" name="矩形 71"/>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3" name="矩形 72"/>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4" name="矩形 73"/>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5" name="矩形 74"/>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6" name="矩形 75"/>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7" name="矩形 76"/>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8" name="矩形 77"/>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79" name="矩形 78"/>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80"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 name="AutoShape 21"/>
          <p:cNvSpPr>
            <a:spLocks noChangeArrowheads="1"/>
          </p:cNvSpPr>
          <p:nvPr/>
        </p:nvSpPr>
        <p:spPr bwMode="auto">
          <a:xfrm rot="10800000" flipH="1">
            <a:off x="4669623" y="1698683"/>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grpSp>
        <p:nvGrpSpPr>
          <p:cNvPr id="166" name="组合 165"/>
          <p:cNvGrpSpPr/>
          <p:nvPr/>
        </p:nvGrpSpPr>
        <p:grpSpPr>
          <a:xfrm>
            <a:off x="1761450" y="3186954"/>
            <a:ext cx="2880320" cy="1368152"/>
            <a:chOff x="2555776" y="1491630"/>
            <a:chExt cx="6829486" cy="3312368"/>
          </a:xfrm>
        </p:grpSpPr>
        <p:grpSp>
          <p:nvGrpSpPr>
            <p:cNvPr id="167" name="组合 166"/>
            <p:cNvGrpSpPr/>
            <p:nvPr/>
          </p:nvGrpSpPr>
          <p:grpSpPr>
            <a:xfrm>
              <a:off x="2555776" y="1779662"/>
              <a:ext cx="3096344" cy="3024336"/>
              <a:chOff x="2156710" y="1819625"/>
              <a:chExt cx="4883296" cy="4955442"/>
            </a:xfrm>
          </p:grpSpPr>
          <p:sp>
            <p:nvSpPr>
              <p:cNvPr id="173" name="矩形 172"/>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4" name="矩形 173"/>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5" name="矩形 174"/>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6" name="矩形 175"/>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7" name="矩形 176"/>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8" name="矩形 177"/>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79" name="矩形 178"/>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0" name="矩形 179"/>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1" name="矩形 180"/>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82"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矩形 186"/>
              <p:cNvSpPr>
                <a:spLocks noChangeArrowheads="1"/>
              </p:cNvSpPr>
              <p:nvPr/>
            </p:nvSpPr>
            <p:spPr bwMode="auto">
              <a:xfrm>
                <a:off x="4640474"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8" name="矩形 187"/>
              <p:cNvSpPr>
                <a:spLocks noChangeArrowheads="1"/>
              </p:cNvSpPr>
              <p:nvPr/>
            </p:nvSpPr>
            <p:spPr bwMode="auto">
              <a:xfrm>
                <a:off x="5465894"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89" name="矩形 188"/>
              <p:cNvSpPr>
                <a:spLocks noChangeArrowheads="1"/>
              </p:cNvSpPr>
              <p:nvPr/>
            </p:nvSpPr>
            <p:spPr bwMode="auto">
              <a:xfrm>
                <a:off x="6291314"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0" name="矩形 189"/>
              <p:cNvSpPr>
                <a:spLocks noChangeArrowheads="1"/>
              </p:cNvSpPr>
              <p:nvPr/>
            </p:nvSpPr>
            <p:spPr bwMode="auto">
              <a:xfrm>
                <a:off x="4640474"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1" name="矩形 190"/>
              <p:cNvSpPr>
                <a:spLocks noChangeArrowheads="1"/>
              </p:cNvSpPr>
              <p:nvPr/>
            </p:nvSpPr>
            <p:spPr bwMode="auto">
              <a:xfrm>
                <a:off x="546589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2" name="矩形 191"/>
              <p:cNvSpPr>
                <a:spLocks noChangeArrowheads="1"/>
              </p:cNvSpPr>
              <p:nvPr/>
            </p:nvSpPr>
            <p:spPr bwMode="auto">
              <a:xfrm>
                <a:off x="6291314"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3" name="矩形 192"/>
              <p:cNvSpPr>
                <a:spLocks noChangeArrowheads="1"/>
              </p:cNvSpPr>
              <p:nvPr/>
            </p:nvSpPr>
            <p:spPr bwMode="auto">
              <a:xfrm>
                <a:off x="464047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4" name="矩形 193"/>
              <p:cNvSpPr>
                <a:spLocks noChangeArrowheads="1"/>
              </p:cNvSpPr>
              <p:nvPr/>
            </p:nvSpPr>
            <p:spPr bwMode="auto">
              <a:xfrm>
                <a:off x="5465894"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95" name="矩形 194"/>
              <p:cNvSpPr>
                <a:spLocks noChangeArrowheads="1"/>
              </p:cNvSpPr>
              <p:nvPr/>
            </p:nvSpPr>
            <p:spPr bwMode="auto">
              <a:xfrm>
                <a:off x="6291314"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196"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矩形 200"/>
              <p:cNvSpPr>
                <a:spLocks noChangeArrowheads="1"/>
              </p:cNvSpPr>
              <p:nvPr/>
            </p:nvSpPr>
            <p:spPr bwMode="auto">
              <a:xfrm>
                <a:off x="2156710"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2" name="矩形 201"/>
              <p:cNvSpPr>
                <a:spLocks noChangeArrowheads="1"/>
              </p:cNvSpPr>
              <p:nvPr/>
            </p:nvSpPr>
            <p:spPr bwMode="auto">
              <a:xfrm>
                <a:off x="2982130"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3" name="矩形 202"/>
              <p:cNvSpPr>
                <a:spLocks noChangeArrowheads="1"/>
              </p:cNvSpPr>
              <p:nvPr/>
            </p:nvSpPr>
            <p:spPr bwMode="auto">
              <a:xfrm>
                <a:off x="3807550"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4" name="矩形 203"/>
              <p:cNvSpPr>
                <a:spLocks noChangeArrowheads="1"/>
              </p:cNvSpPr>
              <p:nvPr/>
            </p:nvSpPr>
            <p:spPr bwMode="auto">
              <a:xfrm>
                <a:off x="2156710"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5" name="矩形 204"/>
              <p:cNvSpPr>
                <a:spLocks noChangeArrowheads="1"/>
              </p:cNvSpPr>
              <p:nvPr/>
            </p:nvSpPr>
            <p:spPr bwMode="auto">
              <a:xfrm>
                <a:off x="298213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6" name="矩形 205"/>
              <p:cNvSpPr>
                <a:spLocks noChangeArrowheads="1"/>
              </p:cNvSpPr>
              <p:nvPr/>
            </p:nvSpPr>
            <p:spPr bwMode="auto">
              <a:xfrm>
                <a:off x="3807550"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7" name="矩形 206"/>
              <p:cNvSpPr>
                <a:spLocks noChangeArrowheads="1"/>
              </p:cNvSpPr>
              <p:nvPr/>
            </p:nvSpPr>
            <p:spPr bwMode="auto">
              <a:xfrm>
                <a:off x="215671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8" name="矩形 207"/>
              <p:cNvSpPr>
                <a:spLocks noChangeArrowheads="1"/>
              </p:cNvSpPr>
              <p:nvPr/>
            </p:nvSpPr>
            <p:spPr bwMode="auto">
              <a:xfrm>
                <a:off x="2982130"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09" name="矩形 208"/>
              <p:cNvSpPr>
                <a:spLocks noChangeArrowheads="1"/>
              </p:cNvSpPr>
              <p:nvPr/>
            </p:nvSpPr>
            <p:spPr bwMode="auto">
              <a:xfrm>
                <a:off x="3807550"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10"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6712"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550"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2130"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6712"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550"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矩形 214"/>
              <p:cNvSpPr>
                <a:spLocks noChangeArrowheads="1"/>
              </p:cNvSpPr>
              <p:nvPr/>
            </p:nvSpPr>
            <p:spPr bwMode="auto">
              <a:xfrm>
                <a:off x="4640474" y="435257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6" name="矩形 215"/>
              <p:cNvSpPr>
                <a:spLocks noChangeArrowheads="1"/>
              </p:cNvSpPr>
              <p:nvPr/>
            </p:nvSpPr>
            <p:spPr bwMode="auto">
              <a:xfrm>
                <a:off x="5465894" y="434512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7" name="矩形 216"/>
              <p:cNvSpPr>
                <a:spLocks noChangeArrowheads="1"/>
              </p:cNvSpPr>
              <p:nvPr/>
            </p:nvSpPr>
            <p:spPr bwMode="auto">
              <a:xfrm>
                <a:off x="6291314" y="435257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8" name="矩形 217"/>
              <p:cNvSpPr>
                <a:spLocks noChangeArrowheads="1"/>
              </p:cNvSpPr>
              <p:nvPr/>
            </p:nvSpPr>
            <p:spPr bwMode="auto">
              <a:xfrm>
                <a:off x="4640474" y="519608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19" name="矩形 218"/>
              <p:cNvSpPr>
                <a:spLocks noChangeArrowheads="1"/>
              </p:cNvSpPr>
              <p:nvPr/>
            </p:nvSpPr>
            <p:spPr bwMode="auto">
              <a:xfrm>
                <a:off x="546589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0" name="矩形 219"/>
              <p:cNvSpPr>
                <a:spLocks noChangeArrowheads="1"/>
              </p:cNvSpPr>
              <p:nvPr/>
            </p:nvSpPr>
            <p:spPr bwMode="auto">
              <a:xfrm>
                <a:off x="6291314" y="519608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1" name="矩形 220"/>
              <p:cNvSpPr>
                <a:spLocks noChangeArrowheads="1"/>
              </p:cNvSpPr>
              <p:nvPr/>
            </p:nvSpPr>
            <p:spPr bwMode="auto">
              <a:xfrm>
                <a:off x="4640474" y="6019066"/>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2" name="矩形 221"/>
              <p:cNvSpPr>
                <a:spLocks noChangeArrowheads="1"/>
              </p:cNvSpPr>
              <p:nvPr/>
            </p:nvSpPr>
            <p:spPr bwMode="auto">
              <a:xfrm>
                <a:off x="5465895" y="6019066"/>
                <a:ext cx="748692"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23" name="矩形 222"/>
              <p:cNvSpPr>
                <a:spLocks noChangeArrowheads="1"/>
              </p:cNvSpPr>
              <p:nvPr/>
            </p:nvSpPr>
            <p:spPr bwMode="auto">
              <a:xfrm>
                <a:off x="6291314" y="6019066"/>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24"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476" y="4335597"/>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4" y="4345123"/>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 name="图片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894" y="5196086"/>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图片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476" y="6019066"/>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图片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1314" y="6028591"/>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8" name="线形标注 2(带强调线) 2"/>
            <p:cNvSpPr>
              <a:spLocks/>
            </p:cNvSpPr>
            <p:nvPr/>
          </p:nvSpPr>
          <p:spPr bwMode="auto">
            <a:xfrm>
              <a:off x="6372200" y="1491630"/>
              <a:ext cx="3013062" cy="396493"/>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endParaRPr lang="zh-CN" altLang="en-US" sz="975" dirty="0">
                <a:solidFill>
                  <a:srgbClr val="414455"/>
                </a:solidFill>
                <a:latin typeface="微软雅黑" pitchFamily="34" charset="-122"/>
                <a:ea typeface="微软雅黑" pitchFamily="34" charset="-122"/>
              </a:endParaRPr>
            </a:p>
          </p:txBody>
        </p:sp>
        <p:sp>
          <p:nvSpPr>
            <p:cNvPr id="169" name="线形标注 2(带强调线) 3"/>
            <p:cNvSpPr>
              <a:spLocks/>
            </p:cNvSpPr>
            <p:nvPr/>
          </p:nvSpPr>
          <p:spPr bwMode="auto">
            <a:xfrm>
              <a:off x="6372200" y="2214390"/>
              <a:ext cx="3013062" cy="397789"/>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170" name="线形标注 2(带强调线) 4"/>
                <p:cNvSpPr>
                  <a:spLocks/>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a:solidFill>
                        <a:srgbClr val="FFFFFF"/>
                      </a:solidFill>
                    </a14:hiddenFill>
                  </a:ext>
                </a:extLst>
              </p:spPr>
              <p:txBody>
                <a:bodyPr lIns="56640" tIns="28320" rIns="56640" bIns="28320" anchor="ctr"/>
                <a:lstStyle/>
                <a:p>
                  <a:pPr lvl="0"/>
                  <a:r>
                    <a:rPr lang="zh-CN" altLang="en-US" sz="975" dirty="0" smtClean="0">
                      <a:solidFill>
                        <a:srgbClr val="414455"/>
                      </a:solidFill>
                      <a:latin typeface="微软雅黑" pitchFamily="34" charset="-122"/>
                      <a:ea typeface="微软雅黑" pitchFamily="34" charset="-122"/>
                    </a:rPr>
                    <a:t>通过明文</a:t>
                  </a:r>
                  <a14:m>
                    <m:oMath xmlns:m="http://schemas.openxmlformats.org/officeDocument/2006/math">
                      <m:sSub>
                        <m:sSubPr>
                          <m:ctrlPr>
                            <a:rPr lang="en-US" altLang="zh-CN" sz="975" i="1" smtClean="0">
                              <a:solidFill>
                                <a:srgbClr val="414455"/>
                              </a:solidFill>
                              <a:latin typeface="Cambria Math" panose="02040503050406030204" pitchFamily="18" charset="0"/>
                              <a:ea typeface="微软雅黑" pitchFamily="34" charset="-122"/>
                            </a:rPr>
                          </m:ctrlPr>
                        </m:sSubPr>
                        <m:e>
                          <m:r>
                            <a:rPr lang="en-US" altLang="zh-CN" sz="975" b="0" i="1" smtClean="0">
                              <a:solidFill>
                                <a:srgbClr val="414455"/>
                              </a:solidFill>
                              <a:latin typeface="Cambria Math" panose="02040503050406030204" pitchFamily="18" charset="0"/>
                              <a:ea typeface="微软雅黑" pitchFamily="34" charset="-122"/>
                            </a:rPr>
                            <m:t>𝑝</m:t>
                          </m:r>
                        </m:e>
                        <m:sub>
                          <m:r>
                            <a:rPr lang="en-US" altLang="zh-CN" sz="975" b="0" i="1" smtClean="0">
                              <a:solidFill>
                                <a:srgbClr val="414455"/>
                              </a:solidFill>
                              <a:latin typeface="Cambria Math" panose="02040503050406030204" pitchFamily="18" charset="0"/>
                              <a:ea typeface="微软雅黑" pitchFamily="34" charset="-122"/>
                            </a:rPr>
                            <m:t>𝑛</m:t>
                          </m:r>
                        </m:sub>
                      </m:sSub>
                    </m:oMath>
                  </a14:m>
                  <a:r>
                    <a:rPr lang="zh-CN" altLang="en-US" sz="975" dirty="0" smtClean="0">
                      <a:solidFill>
                        <a:srgbClr val="414455"/>
                      </a:solidFill>
                      <a:latin typeface="微软雅黑" pitchFamily="34" charset="-122"/>
                      <a:ea typeface="微软雅黑" pitchFamily="34" charset="-122"/>
                    </a:rPr>
                    <a:t>和假设密钥</a:t>
                  </a:r>
                  <a14:m>
                    <m:oMath xmlns:m="http://schemas.openxmlformats.org/officeDocument/2006/math">
                      <m:acc>
                        <m:accPr>
                          <m:chr m:val="̂"/>
                          <m:ctrlPr>
                            <a:rPr lang="zh-CN" altLang="en-US" sz="975" i="1" smtClean="0">
                              <a:solidFill>
                                <a:srgbClr val="414455"/>
                              </a:solidFill>
                              <a:latin typeface="Cambria Math" panose="02040503050406030204" pitchFamily="18" charset="0"/>
                              <a:ea typeface="微软雅黑" pitchFamily="34" charset="-122"/>
                            </a:rPr>
                          </m:ctrlPr>
                        </m:accPr>
                        <m:e>
                          <m:r>
                            <a:rPr lang="en-US" altLang="zh-CN" sz="975" b="0" i="1" smtClean="0">
                              <a:solidFill>
                                <a:srgbClr val="414455"/>
                              </a:solidFill>
                              <a:latin typeface="Cambria Math" panose="02040503050406030204" pitchFamily="18" charset="0"/>
                              <a:ea typeface="微软雅黑" pitchFamily="34" charset="-122"/>
                            </a:rPr>
                            <m:t>𝑘</m:t>
                          </m:r>
                        </m:e>
                      </m:acc>
                    </m:oMath>
                  </a14:m>
                  <a:r>
                    <a:rPr lang="zh-CN" altLang="en-US" sz="975" dirty="0" smtClean="0">
                      <a:solidFill>
                        <a:srgbClr val="414455"/>
                      </a:solidFill>
                      <a:latin typeface="微软雅黑" pitchFamily="34" charset="-122"/>
                      <a:ea typeface="微软雅黑" pitchFamily="34" charset="-122"/>
                    </a:rPr>
                    <a:t>找到检测阶段获取的数据</a:t>
                  </a:r>
                  <a:endParaRPr lang="zh-CN" altLang="en-US" sz="975" dirty="0">
                    <a:solidFill>
                      <a:srgbClr val="414455"/>
                    </a:solidFill>
                    <a:latin typeface="微软雅黑" pitchFamily="34" charset="-122"/>
                    <a:ea typeface="微软雅黑" pitchFamily="34" charset="-122"/>
                  </a:endParaRPr>
                </a:p>
              </p:txBody>
            </p:sp>
          </mc:Choice>
          <mc:Fallback xmlns="">
            <p:sp>
              <p:nvSpPr>
                <p:cNvPr id="170" name="线形标注 2(带强调线) 4"/>
                <p:cNvSpPr>
                  <a:spLocks noRot="1" noChangeAspect="1" noMove="1" noResize="1" noEditPoints="1" noAdjustHandles="1" noChangeArrowheads="1" noChangeShapeType="1" noTextEdit="1"/>
                </p:cNvSpPr>
                <p:nvPr/>
              </p:nvSpPr>
              <p:spPr bwMode="auto">
                <a:xfrm>
                  <a:off x="6372200" y="2917386"/>
                  <a:ext cx="3013062" cy="397789"/>
                </a:xfrm>
                <a:prstGeom prst="accentCallout2">
                  <a:avLst>
                    <a:gd name="adj1" fmla="val 21366"/>
                    <a:gd name="adj2" fmla="val -1991"/>
                    <a:gd name="adj3" fmla="val 22171"/>
                    <a:gd name="adj4" fmla="val -43032"/>
                    <a:gd name="adj5" fmla="val 22153"/>
                    <a:gd name="adj6" fmla="val -59153"/>
                  </a:avLst>
                </a:prstGeom>
                <a:blipFill>
                  <a:blip r:embed="rId13"/>
                  <a:stretch>
                    <a:fillRect t="-32692" r="-158730" b="-46154"/>
                  </a:stretch>
                </a:blip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171" name="线形标注 2(带强调线) 5"/>
            <p:cNvSpPr>
              <a:spLocks/>
            </p:cNvSpPr>
            <p:nvPr/>
          </p:nvSpPr>
          <p:spPr bwMode="auto">
            <a:xfrm>
              <a:off x="6372200" y="3620382"/>
              <a:ext cx="3013062" cy="396493"/>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sp>
          <p:nvSpPr>
            <p:cNvPr id="172" name="线形标注 2(带强调线) 6"/>
            <p:cNvSpPr>
              <a:spLocks/>
            </p:cNvSpPr>
            <p:nvPr/>
          </p:nvSpPr>
          <p:spPr bwMode="auto">
            <a:xfrm>
              <a:off x="6346941" y="4342606"/>
              <a:ext cx="3013062" cy="397789"/>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56640" tIns="28320" rIns="56640" bIns="28320" anchor="ctr"/>
            <a:lstStyle/>
            <a:p>
              <a:pPr lvl="0"/>
              <a:endParaRPr lang="zh-CN" altLang="en-US" sz="975" dirty="0">
                <a:solidFill>
                  <a:srgbClr val="414455"/>
                </a:solidFill>
                <a:latin typeface="微软雅黑" pitchFamily="34" charset="-122"/>
                <a:ea typeface="微软雅黑" pitchFamily="34" charset="-122"/>
              </a:endParaRPr>
            </a:p>
          </p:txBody>
        </p:sp>
      </p:grpSp>
      <p:grpSp>
        <p:nvGrpSpPr>
          <p:cNvPr id="229" name="组合 228"/>
          <p:cNvGrpSpPr/>
          <p:nvPr/>
        </p:nvGrpSpPr>
        <p:grpSpPr>
          <a:xfrm>
            <a:off x="5326781" y="3497819"/>
            <a:ext cx="699713" cy="632391"/>
            <a:chOff x="2156710" y="1819625"/>
            <a:chExt cx="2399532" cy="2439470"/>
          </a:xfrm>
        </p:grpSpPr>
        <p:sp>
          <p:nvSpPr>
            <p:cNvPr id="230" name="矩形 229"/>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1" name="矩形 230"/>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2" name="矩形 231"/>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3" name="矩形 232"/>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4" name="矩形 233"/>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5" name="矩形 234"/>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6" name="矩形 235"/>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7" name="矩形 236"/>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38" name="矩形 237"/>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39"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4" name="AutoShape 21"/>
          <p:cNvSpPr>
            <a:spLocks noChangeArrowheads="1"/>
          </p:cNvSpPr>
          <p:nvPr/>
        </p:nvSpPr>
        <p:spPr bwMode="auto">
          <a:xfrm rot="10800000" flipH="1">
            <a:off x="4669623" y="3567637"/>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sp>
        <p:nvSpPr>
          <p:cNvPr id="245" name="文本框 244"/>
          <p:cNvSpPr txBox="1"/>
          <p:nvPr/>
        </p:nvSpPr>
        <p:spPr>
          <a:xfrm>
            <a:off x="2324830" y="2814513"/>
            <a:ext cx="461665" cy="288032"/>
          </a:xfrm>
          <a:prstGeom prst="rect">
            <a:avLst/>
          </a:prstGeom>
          <a:noFill/>
        </p:spPr>
        <p:txBody>
          <a:bodyPr vert="eaVert" wrap="square" rtlCol="0">
            <a:spAutoFit/>
          </a:bodyPr>
          <a:lstStyle/>
          <a:p>
            <a:r>
              <a:rPr lang="en-US" altLang="zh-CN" dirty="0" smtClean="0"/>
              <a:t>…</a:t>
            </a:r>
            <a:endParaRPr lang="zh-CN" altLang="en-US" dirty="0"/>
          </a:p>
        </p:txBody>
      </p:sp>
      <mc:AlternateContent xmlns:mc="http://schemas.openxmlformats.org/markup-compatibility/2006" xmlns:a14="http://schemas.microsoft.com/office/drawing/2010/main">
        <mc:Choice Requires="a14">
          <p:sp>
            <p:nvSpPr>
              <p:cNvPr id="251" name="TextBox 41"/>
              <p:cNvSpPr txBox="1"/>
              <p:nvPr/>
            </p:nvSpPr>
            <p:spPr>
              <a:xfrm>
                <a:off x="7236500" y="2524064"/>
                <a:ext cx="1779791" cy="7029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对多组样本的检测数据进行汇总，求平均值得到</a:t>
                </a:r>
                <a:r>
                  <a:rPr lang="zh-CN" altLang="en-US" sz="1050" dirty="0">
                    <a:solidFill>
                      <a:srgbClr val="414455"/>
                    </a:solidFill>
                    <a:latin typeface="微软雅黑" pitchFamily="34" charset="-122"/>
                    <a:ea typeface="微软雅黑" pitchFamily="34" charset="-122"/>
                  </a:rPr>
                  <a:t>假设密钥</a:t>
                </a:r>
                <a14:m>
                  <m:oMath xmlns:m="http://schemas.openxmlformats.org/officeDocument/2006/math">
                    <m:acc>
                      <m:accPr>
                        <m:chr m:val="̂"/>
                        <m:ctrlPr>
                          <a:rPr lang="zh-CN" altLang="en-US" sz="1050" i="1">
                            <a:solidFill>
                              <a:srgbClr val="414455"/>
                            </a:solidFill>
                            <a:latin typeface="Cambria Math" panose="02040503050406030204" pitchFamily="18" charset="0"/>
                            <a:ea typeface="微软雅黑" pitchFamily="34" charset="-122"/>
                          </a:rPr>
                        </m:ctrlPr>
                      </m:accPr>
                      <m:e>
                        <m:r>
                          <a:rPr lang="en-US" altLang="zh-CN" sz="1050">
                            <a:solidFill>
                              <a:srgbClr val="414455"/>
                            </a:solidFill>
                            <a:latin typeface="Cambria Math" panose="02040503050406030204" pitchFamily="18" charset="0"/>
                            <a:ea typeface="微软雅黑" pitchFamily="34" charset="-122"/>
                          </a:rPr>
                          <m:t>𝑘</m:t>
                        </m:r>
                      </m:e>
                    </m:acc>
                  </m:oMath>
                </a14:m>
                <a:r>
                  <a:rPr lang="zh-CN" altLang="en-US" sz="1050" dirty="0">
                    <a:solidFill>
                      <a:srgbClr val="414455"/>
                    </a:solidFill>
                    <a:latin typeface="微软雅黑" pitchFamily="34" charset="-122"/>
                    <a:ea typeface="微软雅黑" pitchFamily="34" charset="-122"/>
                  </a:rPr>
                  <a:t>的度量分</a:t>
                </a:r>
                <a14:m>
                  <m:oMath xmlns:m="http://schemas.openxmlformats.org/officeDocument/2006/math">
                    <m:acc>
                      <m:accPr>
                        <m:chr m:val="̂"/>
                        <m:ctrlPr>
                          <a:rPr lang="zh-CN" altLang="en-US" sz="1050" i="1">
                            <a:solidFill>
                              <a:srgbClr val="414455"/>
                            </a:solidFill>
                            <a:latin typeface="Cambria Math" panose="02040503050406030204" pitchFamily="18" charset="0"/>
                            <a:ea typeface="微软雅黑" pitchFamily="34" charset="-122"/>
                          </a:rPr>
                        </m:ctrlPr>
                      </m:accPr>
                      <m:e>
                        <m:r>
                          <a:rPr lang="en-US" altLang="zh-CN" sz="1050" b="0" i="1" smtClean="0">
                            <a:solidFill>
                              <a:srgbClr val="414455"/>
                            </a:solidFill>
                            <a:latin typeface="Cambria Math" panose="02040503050406030204" pitchFamily="18" charset="0"/>
                            <a:ea typeface="微软雅黑" pitchFamily="34" charset="-122"/>
                          </a:rPr>
                          <m:t>𝑚</m:t>
                        </m:r>
                      </m:e>
                    </m:acc>
                  </m:oMath>
                </a14:m>
                <a:endParaRPr lang="zh-CN" altLang="en-US" sz="1050" dirty="0">
                  <a:solidFill>
                    <a:srgbClr val="414455"/>
                  </a:solidFill>
                  <a:latin typeface="微软雅黑" pitchFamily="34" charset="-122"/>
                  <a:ea typeface="微软雅黑" pitchFamily="34" charset="-122"/>
                </a:endParaRPr>
              </a:p>
            </p:txBody>
          </p:sp>
        </mc:Choice>
        <mc:Fallback xmlns="">
          <p:sp>
            <p:nvSpPr>
              <p:cNvPr id="251" name="TextBox 41"/>
              <p:cNvSpPr txBox="1">
                <a:spLocks noRot="1" noChangeAspect="1" noMove="1" noResize="1" noEditPoints="1" noAdjustHandles="1" noChangeArrowheads="1" noChangeShapeType="1" noTextEdit="1"/>
              </p:cNvSpPr>
              <p:nvPr/>
            </p:nvSpPr>
            <p:spPr>
              <a:xfrm>
                <a:off x="7236500" y="2524064"/>
                <a:ext cx="1779791" cy="702981"/>
              </a:xfrm>
              <a:prstGeom prst="rect">
                <a:avLst/>
              </a:prstGeom>
              <a:blipFill>
                <a:blip r:embed="rId14"/>
                <a:stretch>
                  <a:fillRect l="-1027" b="-3478"/>
                </a:stretch>
              </a:blipFill>
            </p:spPr>
            <p:txBody>
              <a:bodyPr/>
              <a:lstStyle/>
              <a:p>
                <a:r>
                  <a:rPr lang="zh-CN" altLang="en-US">
                    <a:noFill/>
                  </a:rPr>
                  <a:t> </a:t>
                </a:r>
              </a:p>
            </p:txBody>
          </p:sp>
        </mc:Fallback>
      </mc:AlternateContent>
      <p:grpSp>
        <p:nvGrpSpPr>
          <p:cNvPr id="163" name="组合 162"/>
          <p:cNvGrpSpPr/>
          <p:nvPr/>
        </p:nvGrpSpPr>
        <p:grpSpPr>
          <a:xfrm>
            <a:off x="6777483" y="1637521"/>
            <a:ext cx="699713" cy="632391"/>
            <a:chOff x="2156710" y="1819625"/>
            <a:chExt cx="2399532" cy="2439470"/>
          </a:xfrm>
        </p:grpSpPr>
        <p:sp>
          <p:nvSpPr>
            <p:cNvPr id="164" name="矩形 163"/>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165" name="矩形 164"/>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6" name="矩形 245"/>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7" name="矩形 246"/>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8" name="矩形 247"/>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49" name="矩形 248"/>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2" name="矩形 251"/>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3" name="矩形 252"/>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54" name="矩形 253"/>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55"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0" name="组合 259"/>
          <p:cNvGrpSpPr/>
          <p:nvPr/>
        </p:nvGrpSpPr>
        <p:grpSpPr>
          <a:xfrm>
            <a:off x="6777483" y="3506475"/>
            <a:ext cx="699713" cy="632391"/>
            <a:chOff x="2156710" y="1819625"/>
            <a:chExt cx="2399532" cy="2439470"/>
          </a:xfrm>
        </p:grpSpPr>
        <p:sp>
          <p:nvSpPr>
            <p:cNvPr id="261" name="矩形 260"/>
            <p:cNvSpPr>
              <a:spLocks noChangeArrowheads="1"/>
            </p:cNvSpPr>
            <p:nvPr/>
          </p:nvSpPr>
          <p:spPr bwMode="auto">
            <a:xfrm>
              <a:off x="2156710" y="1836602"/>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2" name="矩形 261"/>
            <p:cNvSpPr>
              <a:spLocks noChangeArrowheads="1"/>
            </p:cNvSpPr>
            <p:nvPr/>
          </p:nvSpPr>
          <p:spPr bwMode="auto">
            <a:xfrm>
              <a:off x="2982130" y="1829150"/>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3" name="矩形 262"/>
            <p:cNvSpPr>
              <a:spLocks noChangeArrowheads="1"/>
            </p:cNvSpPr>
            <p:nvPr/>
          </p:nvSpPr>
          <p:spPr bwMode="auto">
            <a:xfrm>
              <a:off x="3807550" y="1836602"/>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4" name="矩形 263"/>
            <p:cNvSpPr>
              <a:spLocks noChangeArrowheads="1"/>
            </p:cNvSpPr>
            <p:nvPr/>
          </p:nvSpPr>
          <p:spPr bwMode="auto">
            <a:xfrm>
              <a:off x="2156710" y="268011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5" name="矩形 264"/>
            <p:cNvSpPr>
              <a:spLocks noChangeArrowheads="1"/>
            </p:cNvSpPr>
            <p:nvPr/>
          </p:nvSpPr>
          <p:spPr bwMode="auto">
            <a:xfrm>
              <a:off x="298213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6" name="矩形 265"/>
            <p:cNvSpPr>
              <a:spLocks noChangeArrowheads="1"/>
            </p:cNvSpPr>
            <p:nvPr/>
          </p:nvSpPr>
          <p:spPr bwMode="auto">
            <a:xfrm>
              <a:off x="3807550" y="268011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7" name="矩形 266"/>
            <p:cNvSpPr>
              <a:spLocks noChangeArrowheads="1"/>
            </p:cNvSpPr>
            <p:nvPr/>
          </p:nvSpPr>
          <p:spPr bwMode="auto">
            <a:xfrm>
              <a:off x="215671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8" name="矩形 267"/>
            <p:cNvSpPr>
              <a:spLocks noChangeArrowheads="1"/>
            </p:cNvSpPr>
            <p:nvPr/>
          </p:nvSpPr>
          <p:spPr bwMode="auto">
            <a:xfrm>
              <a:off x="2982130" y="3503094"/>
              <a:ext cx="748691" cy="746477"/>
            </a:xfrm>
            <a:prstGeom prst="rect">
              <a:avLst/>
            </a:prstGeom>
            <a:solidFill>
              <a:srgbClr val="414455"/>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sp>
          <p:nvSpPr>
            <p:cNvPr id="269" name="矩形 268"/>
            <p:cNvSpPr>
              <a:spLocks noChangeArrowheads="1"/>
            </p:cNvSpPr>
            <p:nvPr/>
          </p:nvSpPr>
          <p:spPr bwMode="auto">
            <a:xfrm>
              <a:off x="3807550" y="3503094"/>
              <a:ext cx="748691" cy="746477"/>
            </a:xfrm>
            <a:prstGeom prst="rect">
              <a:avLst/>
            </a:prstGeom>
            <a:solidFill>
              <a:srgbClr val="0062AC"/>
            </a:solidFill>
            <a:ln>
              <a:noFill/>
            </a:ln>
            <a:extLst/>
          </p:spPr>
          <p:txBody>
            <a:bodyPr lIns="56640" tIns="28320" rIns="56640" bIns="28320" anchor="ctr"/>
            <a:lstStyle/>
            <a:p>
              <a:endParaRPr lang="zh-CN" altLang="en-US" sz="1275" b="1">
                <a:solidFill>
                  <a:srgbClr val="217435"/>
                </a:solidFill>
                <a:latin typeface="微软雅黑" pitchFamily="34" charset="-122"/>
                <a:ea typeface="微软雅黑" pitchFamily="34" charset="-122"/>
                <a:sym typeface="微软雅黑" pitchFamily="34" charset="-122"/>
              </a:endParaRPr>
            </a:p>
          </p:txBody>
        </p:sp>
        <p:pic>
          <p:nvPicPr>
            <p:cNvPr id="270"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6712" y="1819625"/>
              <a:ext cx="748690" cy="7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图片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07550" y="1829151"/>
              <a:ext cx="748691" cy="7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图片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82130" y="2680114"/>
              <a:ext cx="748691"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图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712" y="3503094"/>
              <a:ext cx="748690" cy="74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图片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7550" y="3512619"/>
              <a:ext cx="748692" cy="7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丁字箭头 15"/>
          <p:cNvSpPr/>
          <p:nvPr/>
        </p:nvSpPr>
        <p:spPr>
          <a:xfrm rot="10800000">
            <a:off x="6138927" y="1850678"/>
            <a:ext cx="561731" cy="625614"/>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丁字箭头 274"/>
          <p:cNvSpPr/>
          <p:nvPr/>
        </p:nvSpPr>
        <p:spPr>
          <a:xfrm>
            <a:off x="6114846" y="3317653"/>
            <a:ext cx="561731" cy="625614"/>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TextBox 41"/>
          <p:cNvSpPr txBox="1"/>
          <p:nvPr/>
        </p:nvSpPr>
        <p:spPr>
          <a:xfrm>
            <a:off x="7543571" y="3681850"/>
            <a:ext cx="686150" cy="2715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标准数据</a:t>
            </a:r>
            <a:endParaRPr lang="zh-CN" altLang="en-US" sz="1050" dirty="0">
              <a:solidFill>
                <a:srgbClr val="414455"/>
              </a:solidFill>
              <a:latin typeface="微软雅黑" pitchFamily="34" charset="-122"/>
              <a:ea typeface="微软雅黑" pitchFamily="34" charset="-122"/>
            </a:endParaRPr>
          </a:p>
        </p:txBody>
      </p:sp>
      <p:sp>
        <p:nvSpPr>
          <p:cNvPr id="278" name="TextBox 41"/>
          <p:cNvSpPr txBox="1"/>
          <p:nvPr/>
        </p:nvSpPr>
        <p:spPr>
          <a:xfrm>
            <a:off x="7543571" y="1824308"/>
            <a:ext cx="686150" cy="271581"/>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标准数据</a:t>
            </a:r>
            <a:endParaRPr lang="zh-CN" altLang="en-US" sz="1050" dirty="0">
              <a:solidFill>
                <a:srgbClr val="414455"/>
              </a:solidFill>
              <a:latin typeface="微软雅黑" pitchFamily="34" charset="-122"/>
              <a:ea typeface="微软雅黑" pitchFamily="34" charset="-122"/>
            </a:endParaRPr>
          </a:p>
        </p:txBody>
      </p:sp>
      <p:sp>
        <p:nvSpPr>
          <p:cNvPr id="279" name="TextBox 41"/>
          <p:cNvSpPr txBox="1"/>
          <p:nvPr/>
        </p:nvSpPr>
        <p:spPr>
          <a:xfrm>
            <a:off x="6002247" y="2627918"/>
            <a:ext cx="818841" cy="481638"/>
          </a:xfrm>
          <a:prstGeom prst="rect">
            <a:avLst/>
          </a:prstGeom>
          <a:noFill/>
        </p:spPr>
        <p:txBody>
          <a:bodyPr wrap="square" lIns="60926" tIns="30464" rIns="60926" bIns="30464" rtlCol="0">
            <a:spAutoFit/>
          </a:bodyPr>
          <a:lstStyle/>
          <a:p>
            <a:pPr>
              <a:lnSpc>
                <a:spcPct val="130000"/>
              </a:lnSpc>
            </a:pPr>
            <a:r>
              <a:rPr lang="zh-CN" altLang="en-US" sz="1050" dirty="0" smtClean="0">
                <a:solidFill>
                  <a:srgbClr val="414455"/>
                </a:solidFill>
                <a:latin typeface="微软雅黑" pitchFamily="34" charset="-122"/>
                <a:ea typeface="微软雅黑" pitchFamily="34" charset="-122"/>
              </a:rPr>
              <a:t>与标准数据进行</a:t>
            </a:r>
            <a:r>
              <a:rPr lang="en-US" altLang="zh-CN" sz="1050" dirty="0" smtClean="0">
                <a:solidFill>
                  <a:srgbClr val="414455"/>
                </a:solidFill>
                <a:latin typeface="微软雅黑" pitchFamily="34" charset="-122"/>
                <a:ea typeface="微软雅黑" pitchFamily="34" charset="-122"/>
              </a:rPr>
              <a:t>KS</a:t>
            </a:r>
            <a:r>
              <a:rPr lang="zh-CN" altLang="en-US" sz="1050" dirty="0" smtClean="0">
                <a:solidFill>
                  <a:srgbClr val="414455"/>
                </a:solidFill>
                <a:latin typeface="微软雅黑" pitchFamily="34" charset="-122"/>
                <a:ea typeface="微软雅黑" pitchFamily="34" charset="-122"/>
              </a:rPr>
              <a:t>检验</a:t>
            </a:r>
            <a:endParaRPr lang="zh-CN" altLang="en-US" sz="1050" dirty="0">
              <a:solidFill>
                <a:srgbClr val="414455"/>
              </a:solidFill>
              <a:latin typeface="微软雅黑" pitchFamily="34" charset="-122"/>
              <a:ea typeface="微软雅黑" pitchFamily="34" charset="-122"/>
            </a:endParaRPr>
          </a:p>
        </p:txBody>
      </p:sp>
      <p:sp>
        <p:nvSpPr>
          <p:cNvPr id="280" name="AutoShape 21"/>
          <p:cNvSpPr>
            <a:spLocks noChangeArrowheads="1"/>
          </p:cNvSpPr>
          <p:nvPr/>
        </p:nvSpPr>
        <p:spPr bwMode="auto">
          <a:xfrm rot="10800000" flipH="1">
            <a:off x="6824819" y="2659881"/>
            <a:ext cx="386720" cy="419115"/>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40606" rIns="0" bIns="40606" anchor="ctr"/>
          <a:lstStyle/>
          <a:p>
            <a:pPr fontAlgn="base">
              <a:lnSpc>
                <a:spcPct val="120000"/>
              </a:lnSpc>
              <a:spcBef>
                <a:spcPts val="533"/>
              </a:spcBef>
              <a:spcAft>
                <a:spcPts val="533"/>
              </a:spcAft>
              <a:defRPr/>
            </a:pPr>
            <a:endParaRPr lang="en-US" sz="2475" kern="0" dirty="0">
              <a:solidFill>
                <a:sysClr val="window" lastClr="FFFFFF"/>
              </a:solidFill>
              <a:latin typeface="Impact" pitchFamily="34" charset="0"/>
            </a:endParaRPr>
          </a:p>
        </p:txBody>
      </p:sp>
    </p:spTree>
    <p:extLst>
      <p:ext uri="{BB962C8B-B14F-4D97-AF65-F5344CB8AC3E}">
        <p14:creationId xmlns:p14="http://schemas.microsoft.com/office/powerpoint/2010/main" val="2856310916"/>
      </p:ext>
    </p:extLst>
  </p:cSld>
  <p:clrMapOvr>
    <a:masterClrMapping/>
  </p:clrMapOvr>
  <p:transition spd="slow" advClick="0" advTm="300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实验验证</a:t>
            </a:r>
            <a:endParaRPr lang="zh-CN" altLang="en-US" sz="2000" b="1" spc="300"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实验环境</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cs typeface="+mn-ea"/>
                <a:sym typeface="+mn-lt"/>
              </a:rPr>
              <a:t>第一</a:t>
            </a:r>
            <a:r>
              <a:rPr lang="zh-CN" altLang="en-US" sz="1200" dirty="0" smtClean="0">
                <a:cs typeface="+mn-ea"/>
                <a:sym typeface="+mn-lt"/>
              </a:rPr>
              <a:t>轮攻击结果</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05</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3635896" y="3368189"/>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
        <p:nvSpPr>
          <p:cNvPr id="9" name="TextBox 53"/>
          <p:cNvSpPr txBox="1"/>
          <p:nvPr/>
        </p:nvSpPr>
        <p:spPr>
          <a:xfrm>
            <a:off x="4716016" y="3806919"/>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第二轮攻击结果</a:t>
            </a:r>
          </a:p>
        </p:txBody>
      </p:sp>
    </p:spTree>
    <p:extLst>
      <p:ext uri="{BB962C8B-B14F-4D97-AF65-F5344CB8AC3E}">
        <p14:creationId xmlns:p14="http://schemas.microsoft.com/office/powerpoint/2010/main" val="1934125835"/>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076056" y="1322440"/>
            <a:ext cx="3936437" cy="2952328"/>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2617391060"/>
              </p:ext>
            </p:extLst>
          </p:nvPr>
        </p:nvGraphicFramePr>
        <p:xfrm>
          <a:off x="2051720" y="1283870"/>
          <a:ext cx="3528392" cy="2990898"/>
        </p:xfrm>
        <a:graphic>
          <a:graphicData uri="http://schemas.openxmlformats.org/drawingml/2006/table">
            <a:tbl>
              <a:tblPr firstRow="1" firstCol="1" bandRow="1">
                <a:tableStyleId>{5C22544A-7EE6-4342-B048-85BDC9FD1C3A}</a:tableStyleId>
              </a:tblPr>
              <a:tblGrid>
                <a:gridCol w="1764196">
                  <a:extLst>
                    <a:ext uri="{9D8B030D-6E8A-4147-A177-3AD203B41FA5}">
                      <a16:colId xmlns:a16="http://schemas.microsoft.com/office/drawing/2014/main" val="4265941598"/>
                    </a:ext>
                  </a:extLst>
                </a:gridCol>
                <a:gridCol w="1764196">
                  <a:extLst>
                    <a:ext uri="{9D8B030D-6E8A-4147-A177-3AD203B41FA5}">
                      <a16:colId xmlns:a16="http://schemas.microsoft.com/office/drawing/2014/main" val="2994057298"/>
                    </a:ext>
                  </a:extLst>
                </a:gridCol>
              </a:tblGrid>
              <a:tr h="374256">
                <a:tc>
                  <a:txBody>
                    <a:bodyPr/>
                    <a:lstStyle/>
                    <a:p>
                      <a:pPr indent="127000" algn="just">
                        <a:lnSpc>
                          <a:spcPct val="150000"/>
                        </a:lnSpc>
                        <a:spcAft>
                          <a:spcPts val="0"/>
                        </a:spcAft>
                      </a:pPr>
                      <a:r>
                        <a:rPr lang="zh-CN" sz="1200" kern="100">
                          <a:effectLst/>
                        </a:rPr>
                        <a:t>目标机</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200" kern="100" dirty="0">
                          <a:effectLst/>
                        </a:rPr>
                        <a:t>Lenovo </a:t>
                      </a:r>
                      <a:r>
                        <a:rPr lang="en-US" sz="1200" kern="100" dirty="0" err="1">
                          <a:effectLst/>
                        </a:rPr>
                        <a:t>k51c78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3704182"/>
                  </a:ext>
                </a:extLst>
              </a:tr>
              <a:tr h="326601">
                <a:tc>
                  <a:txBody>
                    <a:bodyPr/>
                    <a:lstStyle/>
                    <a:p>
                      <a:pPr indent="127000" algn="just">
                        <a:lnSpc>
                          <a:spcPct val="150000"/>
                        </a:lnSpc>
                        <a:spcAft>
                          <a:spcPts val="0"/>
                        </a:spcAft>
                      </a:pPr>
                      <a:r>
                        <a:rPr lang="en-US" sz="1050" kern="100">
                          <a:effectLst/>
                        </a:rPr>
                        <a:t>CPU</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a:effectLst/>
                        </a:rPr>
                        <a:t>ARM Cortex-53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45660032"/>
                  </a:ext>
                </a:extLst>
              </a:tr>
              <a:tr h="326601">
                <a:tc>
                  <a:txBody>
                    <a:bodyPr/>
                    <a:lstStyle/>
                    <a:p>
                      <a:pPr indent="127000" algn="just">
                        <a:lnSpc>
                          <a:spcPct val="150000"/>
                        </a:lnSpc>
                        <a:spcAft>
                          <a:spcPts val="0"/>
                        </a:spcAft>
                      </a:pPr>
                      <a:r>
                        <a:rPr lang="zh-CN" altLang="en-US" sz="1200" kern="100" dirty="0" smtClean="0">
                          <a:effectLst/>
                          <a:latin typeface="Times New Roman" panose="02020603050405020304" pitchFamily="18" charset="0"/>
                          <a:ea typeface="宋体" panose="02010600030101010101" pitchFamily="2" charset="-122"/>
                          <a:cs typeface="Times New Roman" panose="02020603050405020304" pitchFamily="18" charset="0"/>
                        </a:rPr>
                        <a:t>系统</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altLang="zh-CN" sz="1200" kern="100" dirty="0" smtClean="0">
                          <a:effectLst/>
                          <a:latin typeface="Times New Roman" panose="02020603050405020304" pitchFamily="18" charset="0"/>
                          <a:ea typeface="宋体" panose="02010600030101010101" pitchFamily="2" charset="-122"/>
                          <a:cs typeface="Times New Roman" panose="02020603050405020304" pitchFamily="18" charset="0"/>
                        </a:rPr>
                        <a:t>Android 5.0.1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7367436"/>
                  </a:ext>
                </a:extLst>
              </a:tr>
              <a:tr h="327486">
                <a:tc>
                  <a:txBody>
                    <a:bodyPr/>
                    <a:lstStyle/>
                    <a:p>
                      <a:pPr indent="127000" algn="just">
                        <a:lnSpc>
                          <a:spcPct val="150000"/>
                        </a:lnSpc>
                        <a:spcAft>
                          <a:spcPts val="0"/>
                        </a:spcAft>
                      </a:pPr>
                      <a:r>
                        <a:rPr lang="zh-CN" sz="1050" kern="100" dirty="0">
                          <a:effectLst/>
                        </a:rPr>
                        <a:t>指令集</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smtClean="0">
                          <a:effectLst/>
                        </a:rPr>
                        <a:t>A</a:t>
                      </a:r>
                      <a:r>
                        <a:rPr lang="en-US" altLang="zh-CN" sz="1050" kern="100" dirty="0" smtClean="0">
                          <a:effectLst/>
                        </a:rPr>
                        <a:t>RM</a:t>
                      </a:r>
                      <a:r>
                        <a:rPr lang="en-US" sz="1050" kern="100" dirty="0" smtClean="0">
                          <a:effectLst/>
                        </a:rPr>
                        <a:t>64-v8a</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7957447"/>
                  </a:ext>
                </a:extLst>
              </a:tr>
              <a:tr h="326601">
                <a:tc>
                  <a:txBody>
                    <a:bodyPr/>
                    <a:lstStyle/>
                    <a:p>
                      <a:pPr indent="127000" algn="just">
                        <a:lnSpc>
                          <a:spcPct val="150000"/>
                        </a:lnSpc>
                        <a:spcAft>
                          <a:spcPts val="0"/>
                        </a:spcAft>
                      </a:pPr>
                      <a:r>
                        <a:rPr lang="en-US" sz="1050" kern="100">
                          <a:effectLst/>
                        </a:rPr>
                        <a:t>L2 cache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smtClean="0">
                          <a:effectLst/>
                        </a:rPr>
                        <a:t>512 KB</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2779964"/>
                  </a:ext>
                </a:extLst>
              </a:tr>
              <a:tr h="327486">
                <a:tc>
                  <a:txBody>
                    <a:bodyPr/>
                    <a:lstStyle/>
                    <a:p>
                      <a:pPr indent="127000" algn="just">
                        <a:lnSpc>
                          <a:spcPct val="150000"/>
                        </a:lnSpc>
                        <a:spcAft>
                          <a:spcPts val="0"/>
                        </a:spcAft>
                      </a:pPr>
                      <a:r>
                        <a:rPr lang="zh-CN" sz="1050" kern="100">
                          <a:effectLst/>
                        </a:rPr>
                        <a:t>内存映射</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a:effectLst/>
                        </a:rPr>
                        <a:t>16</a:t>
                      </a:r>
                      <a:r>
                        <a:rPr lang="zh-CN" sz="1050" kern="100" dirty="0">
                          <a:effectLst/>
                        </a:rPr>
                        <a:t>路组相联</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8482245"/>
                  </a:ext>
                </a:extLst>
              </a:tr>
              <a:tr h="327289">
                <a:tc>
                  <a:txBody>
                    <a:bodyPr/>
                    <a:lstStyle/>
                    <a:p>
                      <a:pPr indent="127000" algn="just">
                        <a:lnSpc>
                          <a:spcPct val="150000"/>
                        </a:lnSpc>
                        <a:spcAft>
                          <a:spcPts val="0"/>
                        </a:spcAft>
                      </a:pPr>
                      <a:r>
                        <a:rPr lang="en-US" sz="1050" kern="100">
                          <a:effectLst/>
                        </a:rPr>
                        <a:t>Cache set</a:t>
                      </a:r>
                      <a:r>
                        <a:rPr lang="zh-CN" sz="1050" kern="100">
                          <a:effectLst/>
                        </a:rPr>
                        <a:t>数</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a:effectLst/>
                        </a:rPr>
                        <a:t>512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97784797"/>
                  </a:ext>
                </a:extLst>
              </a:tr>
              <a:tr h="327289">
                <a:tc>
                  <a:txBody>
                    <a:bodyPr/>
                    <a:lstStyle/>
                    <a:p>
                      <a:pPr indent="127000" algn="just">
                        <a:lnSpc>
                          <a:spcPct val="150000"/>
                        </a:lnSpc>
                        <a:spcAft>
                          <a:spcPts val="0"/>
                        </a:spcAft>
                      </a:pPr>
                      <a:r>
                        <a:rPr lang="en-US" sz="1050" kern="100">
                          <a:effectLst/>
                        </a:rPr>
                        <a:t>Cache line</a:t>
                      </a:r>
                      <a:r>
                        <a:rPr lang="zh-CN" sz="1050" kern="100">
                          <a:effectLst/>
                        </a:rPr>
                        <a:t>大小</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a:effectLst/>
                        </a:rPr>
                        <a:t>64bytes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9379313"/>
                  </a:ext>
                </a:extLst>
              </a:tr>
              <a:tr h="327289">
                <a:tc>
                  <a:txBody>
                    <a:bodyPr/>
                    <a:lstStyle/>
                    <a:p>
                      <a:pPr indent="127000" algn="just">
                        <a:lnSpc>
                          <a:spcPct val="150000"/>
                        </a:lnSpc>
                        <a:spcAft>
                          <a:spcPts val="0"/>
                        </a:spcAft>
                      </a:pPr>
                      <a:r>
                        <a:rPr lang="en-US" sz="1050" kern="100">
                          <a:effectLst/>
                        </a:rPr>
                        <a:t>CPU</a:t>
                      </a:r>
                      <a:r>
                        <a:rPr lang="zh-CN" sz="1050" kern="100">
                          <a:effectLst/>
                        </a:rPr>
                        <a:t>核心数</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just">
                        <a:lnSpc>
                          <a:spcPct val="150000"/>
                        </a:lnSpc>
                        <a:spcAft>
                          <a:spcPts val="0"/>
                        </a:spcAft>
                      </a:pPr>
                      <a:r>
                        <a:rPr lang="en-US" sz="1050" kern="100" dirty="0">
                          <a:effectLst/>
                        </a:rPr>
                        <a:t>8</a:t>
                      </a:r>
                      <a:r>
                        <a:rPr lang="zh-CN" sz="1050" kern="100" dirty="0">
                          <a:effectLst/>
                        </a:rPr>
                        <a:t>核</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0500594"/>
                  </a:ext>
                </a:extLst>
              </a:tr>
            </a:tbl>
          </a:graphicData>
        </a:graphic>
      </p:graphicFrame>
    </p:spTree>
    <p:extLst>
      <p:ext uri="{BB962C8B-B14F-4D97-AF65-F5344CB8AC3E}">
        <p14:creationId xmlns:p14="http://schemas.microsoft.com/office/powerpoint/2010/main" val="25708668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F:\figure_1-5.png"/>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696" y="628650"/>
            <a:ext cx="5619750" cy="4514850"/>
          </a:xfrm>
          <a:prstGeom prst="rect">
            <a:avLst/>
          </a:prstGeom>
          <a:noFill/>
          <a:ln>
            <a:noFill/>
          </a:ln>
        </p:spPr>
      </p:pic>
    </p:spTree>
    <p:extLst>
      <p:ext uri="{BB962C8B-B14F-4D97-AF65-F5344CB8AC3E}">
        <p14:creationId xmlns:p14="http://schemas.microsoft.com/office/powerpoint/2010/main" val="30997598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5"/>
          <p:cNvPicPr/>
          <p:nvPr/>
        </p:nvPicPr>
        <p:blipFill>
          <a:blip r:embed="rId2"/>
          <a:stretch>
            <a:fillRect/>
          </a:stretch>
        </p:blipFill>
        <p:spPr>
          <a:xfrm>
            <a:off x="1751720" y="1174923"/>
            <a:ext cx="3049270" cy="1832610"/>
          </a:xfrm>
          <a:prstGeom prst="rect">
            <a:avLst/>
          </a:prstGeom>
        </p:spPr>
      </p:pic>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1174923"/>
            <a:ext cx="3042285" cy="1828800"/>
          </a:xfrm>
          <a:prstGeom prst="rect">
            <a:avLst/>
          </a:prstGeom>
          <a:noFill/>
        </p:spPr>
      </p:pic>
      <p:pic>
        <p:nvPicPr>
          <p:cNvPr id="5" name="图片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1720" y="3131013"/>
            <a:ext cx="3049269" cy="1816735"/>
          </a:xfrm>
          <a:prstGeom prst="rect">
            <a:avLst/>
          </a:prstGeom>
          <a:noFill/>
        </p:spPr>
      </p:pic>
      <p:pic>
        <p:nvPicPr>
          <p:cNvPr id="7" name="图片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071" y="3131013"/>
            <a:ext cx="3042285" cy="1816735"/>
          </a:xfrm>
          <a:prstGeom prst="rect">
            <a:avLst/>
          </a:prstGeom>
          <a:noFill/>
        </p:spPr>
      </p:pic>
    </p:spTree>
    <p:extLst>
      <p:ext uri="{BB962C8B-B14F-4D97-AF65-F5344CB8AC3E}">
        <p14:creationId xmlns:p14="http://schemas.microsoft.com/office/powerpoint/2010/main" val="1344263022"/>
      </p:ext>
    </p:extLst>
  </p:cSld>
  <p:clrMapOvr>
    <a:masterClrMapping/>
  </p:clrMapOvr>
  <p:transition spd="slow" advClick="0" advTm="300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预防措施</a:t>
            </a:r>
            <a:endParaRPr lang="zh-CN" altLang="en-US" sz="2000" b="1" spc="300"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smtClean="0">
                <a:cs typeface="+mn-ea"/>
                <a:sym typeface="+mn-lt"/>
              </a:rPr>
              <a:t>Cache</a:t>
            </a:r>
            <a:r>
              <a:rPr lang="zh-CN" altLang="en-US" sz="1200" dirty="0" smtClean="0">
                <a:cs typeface="+mn-ea"/>
                <a:sym typeface="+mn-lt"/>
              </a:rPr>
              <a:t>攻击漏洞</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预防措施</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05</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3635896" y="3368189"/>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405746041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90032"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绪 论</a:t>
            </a:r>
            <a:endParaRPr lang="zh-CN" altLang="en-US" sz="2000" b="1" spc="300" dirty="0">
              <a:solidFill>
                <a:schemeClr val="bg1"/>
              </a:solidFill>
              <a:cs typeface="+mn-ea"/>
              <a:sym typeface="+mn-lt"/>
            </a:endParaRPr>
          </a:p>
        </p:txBody>
      </p:sp>
      <p:sp>
        <p:nvSpPr>
          <p:cNvPr id="18" name="椭圆 11"/>
          <p:cNvSpPr/>
          <p:nvPr/>
        </p:nvSpPr>
        <p:spPr>
          <a:xfrm>
            <a:off x="4097564"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01</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531891" y="3113804"/>
            <a:ext cx="0" cy="14810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50104" y="3113807"/>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选题背景</a:t>
            </a:r>
            <a:endParaRPr lang="zh-CN" altLang="en-US" sz="1200" dirty="0">
              <a:cs typeface="+mn-ea"/>
              <a:sym typeface="+mn-lt"/>
            </a:endParaRPr>
          </a:p>
        </p:txBody>
      </p:sp>
      <p:sp>
        <p:nvSpPr>
          <p:cNvPr id="14" name="TextBox 13"/>
          <p:cNvSpPr txBox="1"/>
          <p:nvPr/>
        </p:nvSpPr>
        <p:spPr>
          <a:xfrm>
            <a:off x="4750104" y="3390806"/>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研究意义</a:t>
            </a:r>
            <a:endParaRPr lang="zh-CN" altLang="en-US" sz="1200" dirty="0">
              <a:cs typeface="+mn-ea"/>
              <a:sym typeface="+mn-lt"/>
            </a:endParaRPr>
          </a:p>
        </p:txBody>
      </p:sp>
      <p:sp>
        <p:nvSpPr>
          <p:cNvPr id="17" name="KSO_Shape"/>
          <p:cNvSpPr>
            <a:spLocks/>
          </p:cNvSpPr>
          <p:nvPr/>
        </p:nvSpPr>
        <p:spPr bwMode="auto">
          <a:xfrm>
            <a:off x="3707904" y="3544781"/>
            <a:ext cx="449760" cy="610534"/>
          </a:xfrm>
          <a:custGeom>
            <a:avLst/>
            <a:gdLst>
              <a:gd name="T0" fmla="*/ 1224924 w 2376488"/>
              <a:gd name="T1" fmla="*/ 2761395 h 3225800"/>
              <a:gd name="T2" fmla="*/ 1200514 w 2376488"/>
              <a:gd name="T3" fmla="*/ 2844137 h 3225800"/>
              <a:gd name="T4" fmla="*/ 434302 w 2376488"/>
              <a:gd name="T5" fmla="*/ 2840318 h 3225800"/>
              <a:gd name="T6" fmla="*/ 417817 w 2376488"/>
              <a:gd name="T7" fmla="*/ 2755348 h 3225800"/>
              <a:gd name="T8" fmla="*/ 1946947 w 2376488"/>
              <a:gd name="T9" fmla="*/ 2276790 h 3225800"/>
              <a:gd name="T10" fmla="*/ 2007871 w 2376488"/>
              <a:gd name="T11" fmla="*/ 2336867 h 3225800"/>
              <a:gd name="T12" fmla="*/ 1960274 w 2376488"/>
              <a:gd name="T13" fmla="*/ 2408268 h 3225800"/>
              <a:gd name="T14" fmla="*/ 421315 w 2376488"/>
              <a:gd name="T15" fmla="*/ 2381532 h 3225800"/>
              <a:gd name="T16" fmla="*/ 429565 w 2376488"/>
              <a:gd name="T17" fmla="*/ 2296291 h 3225800"/>
              <a:gd name="T18" fmla="*/ 1966620 w 2376488"/>
              <a:gd name="T19" fmla="*/ 1981797 h 3225800"/>
              <a:gd name="T20" fmla="*/ 2006602 w 2376488"/>
              <a:gd name="T21" fmla="*/ 2057463 h 3225800"/>
              <a:gd name="T22" fmla="*/ 1940284 w 2376488"/>
              <a:gd name="T23" fmla="*/ 2111375 h 3225800"/>
              <a:gd name="T24" fmla="*/ 412748 w 2376488"/>
              <a:gd name="T25" fmla="*/ 2064084 h 3225800"/>
              <a:gd name="T26" fmla="*/ 445431 w 2376488"/>
              <a:gd name="T27" fmla="*/ 1984634 h 3225800"/>
              <a:gd name="T28" fmla="*/ 1983438 w 2376488"/>
              <a:gd name="T29" fmla="*/ 1691813 h 3225800"/>
              <a:gd name="T30" fmla="*/ 1999621 w 2376488"/>
              <a:gd name="T31" fmla="*/ 1776110 h 3225800"/>
              <a:gd name="T32" fmla="*/ 464152 w 2376488"/>
              <a:gd name="T33" fmla="*/ 1809766 h 3225800"/>
              <a:gd name="T34" fmla="*/ 409575 w 2376488"/>
              <a:gd name="T35" fmla="*/ 1743712 h 3225800"/>
              <a:gd name="T36" fmla="*/ 464152 w 2376488"/>
              <a:gd name="T37" fmla="*/ 1677973 h 3225800"/>
              <a:gd name="T38" fmla="*/ 839503 w 2376488"/>
              <a:gd name="T39" fmla="*/ 1405929 h 3225800"/>
              <a:gd name="T40" fmla="*/ 831271 w 2376488"/>
              <a:gd name="T41" fmla="*/ 1491484 h 3225800"/>
              <a:gd name="T42" fmla="*/ 445349 w 2376488"/>
              <a:gd name="T43" fmla="*/ 1503122 h 3225800"/>
              <a:gd name="T44" fmla="*/ 412741 w 2376488"/>
              <a:gd name="T45" fmla="*/ 1423858 h 3225800"/>
              <a:gd name="T46" fmla="*/ 1305682 w 2376488"/>
              <a:gd name="T47" fmla="*/ 909637 h 3225800"/>
              <a:gd name="T48" fmla="*/ 1477663 w 2376488"/>
              <a:gd name="T49" fmla="*/ 930614 h 3225800"/>
              <a:gd name="T50" fmla="*/ 1610543 w 2376488"/>
              <a:gd name="T51" fmla="*/ 964305 h 3225800"/>
              <a:gd name="T52" fmla="*/ 1857547 w 2376488"/>
              <a:gd name="T53" fmla="*/ 995452 h 3225800"/>
              <a:gd name="T54" fmla="*/ 1953551 w 2376488"/>
              <a:gd name="T55" fmla="*/ 1129896 h 3225800"/>
              <a:gd name="T56" fmla="*/ 1951644 w 2376488"/>
              <a:gd name="T57" fmla="*/ 1484281 h 3225800"/>
              <a:gd name="T58" fmla="*/ 1772351 w 2376488"/>
              <a:gd name="T59" fmla="*/ 1229696 h 3225800"/>
              <a:gd name="T60" fmla="*/ 1346691 w 2376488"/>
              <a:gd name="T61" fmla="*/ 1512886 h 3225800"/>
              <a:gd name="T62" fmla="*/ 1134337 w 2376488"/>
              <a:gd name="T63" fmla="*/ 1276735 h 3225800"/>
              <a:gd name="T64" fmla="*/ 953455 w 2376488"/>
              <a:gd name="T65" fmla="*/ 1247177 h 3225800"/>
              <a:gd name="T66" fmla="*/ 985244 w 2376488"/>
              <a:gd name="T67" fmla="*/ 1088260 h 3225800"/>
              <a:gd name="T68" fmla="*/ 1137516 w 2376488"/>
              <a:gd name="T69" fmla="*/ 966212 h 3225800"/>
              <a:gd name="T70" fmla="*/ 1523318 w 2376488"/>
              <a:gd name="T71" fmla="*/ 269565 h 3225800"/>
              <a:gd name="T72" fmla="*/ 1643237 w 2376488"/>
              <a:gd name="T73" fmla="*/ 362372 h 3225800"/>
              <a:gd name="T74" fmla="*/ 1694767 w 2376488"/>
              <a:gd name="T75" fmla="*/ 516202 h 3225800"/>
              <a:gd name="T76" fmla="*/ 1720850 w 2376488"/>
              <a:gd name="T77" fmla="*/ 562923 h 3225800"/>
              <a:gd name="T78" fmla="*/ 1679181 w 2376488"/>
              <a:gd name="T79" fmla="*/ 652233 h 3225800"/>
              <a:gd name="T80" fmla="*/ 1618744 w 2376488"/>
              <a:gd name="T81" fmla="*/ 782861 h 3225800"/>
              <a:gd name="T82" fmla="*/ 1514411 w 2376488"/>
              <a:gd name="T83" fmla="*/ 865815 h 3225800"/>
              <a:gd name="T84" fmla="*/ 1382405 w 2376488"/>
              <a:gd name="T85" fmla="*/ 850559 h 3225800"/>
              <a:gd name="T86" fmla="*/ 1291750 w 2376488"/>
              <a:gd name="T87" fmla="*/ 748218 h 3225800"/>
              <a:gd name="T88" fmla="*/ 1240220 w 2376488"/>
              <a:gd name="T89" fmla="*/ 647783 h 3225800"/>
              <a:gd name="T90" fmla="*/ 1206503 w 2376488"/>
              <a:gd name="T91" fmla="*/ 551481 h 3225800"/>
              <a:gd name="T92" fmla="*/ 1239266 w 2376488"/>
              <a:gd name="T93" fmla="*/ 512705 h 3225800"/>
              <a:gd name="T94" fmla="*/ 1288251 w 2376488"/>
              <a:gd name="T95" fmla="*/ 361736 h 3225800"/>
              <a:gd name="T96" fmla="*/ 1408488 w 2376488"/>
              <a:gd name="T97" fmla="*/ 269565 h 3225800"/>
              <a:gd name="T98" fmla="*/ 124794 w 2376488"/>
              <a:gd name="T99" fmla="*/ 3092133 h 3225800"/>
              <a:gd name="T100" fmla="*/ 2233594 w 2376488"/>
              <a:gd name="T101" fmla="*/ 3105468 h 3225800"/>
              <a:gd name="T102" fmla="*/ 2257092 w 2376488"/>
              <a:gd name="T103" fmla="*/ 152400 h 3225800"/>
              <a:gd name="T104" fmla="*/ 2230736 w 2376488"/>
              <a:gd name="T105" fmla="*/ 120015 h 3225800"/>
              <a:gd name="T106" fmla="*/ 2289799 w 2376488"/>
              <a:gd name="T107" fmla="*/ 15557 h 3225800"/>
              <a:gd name="T108" fmla="*/ 2360928 w 2376488"/>
              <a:gd name="T109" fmla="*/ 86677 h 3225800"/>
              <a:gd name="T110" fmla="*/ 2372995 w 2376488"/>
              <a:gd name="T111" fmla="*/ 3104198 h 3225800"/>
              <a:gd name="T112" fmla="*/ 2320918 w 2376488"/>
              <a:gd name="T113" fmla="*/ 3191193 h 3225800"/>
              <a:gd name="T114" fmla="*/ 2224068 w 2376488"/>
              <a:gd name="T115" fmla="*/ 3225800 h 3225800"/>
              <a:gd name="T116" fmla="*/ 61285 w 2376488"/>
              <a:gd name="T117" fmla="*/ 3195638 h 3225800"/>
              <a:gd name="T118" fmla="*/ 5080 w 2376488"/>
              <a:gd name="T119" fmla="*/ 3111818 h 3225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76488" h="3225800">
                <a:moveTo>
                  <a:pt x="477415" y="2719387"/>
                </a:moveTo>
                <a:lnTo>
                  <a:pt x="1162156" y="2719387"/>
                </a:lnTo>
                <a:lnTo>
                  <a:pt x="1169130" y="2720024"/>
                </a:lnTo>
                <a:lnTo>
                  <a:pt x="1175787" y="2720978"/>
                </a:lnTo>
                <a:lnTo>
                  <a:pt x="1182444" y="2722570"/>
                </a:lnTo>
                <a:lnTo>
                  <a:pt x="1188468" y="2724797"/>
                </a:lnTo>
                <a:lnTo>
                  <a:pt x="1194491" y="2727980"/>
                </a:lnTo>
                <a:lnTo>
                  <a:pt x="1200514" y="2731162"/>
                </a:lnTo>
                <a:lnTo>
                  <a:pt x="1205269" y="2735299"/>
                </a:lnTo>
                <a:lnTo>
                  <a:pt x="1210342" y="2739436"/>
                </a:lnTo>
                <a:lnTo>
                  <a:pt x="1214463" y="2744528"/>
                </a:lnTo>
                <a:lnTo>
                  <a:pt x="1218584" y="2749938"/>
                </a:lnTo>
                <a:lnTo>
                  <a:pt x="1222071" y="2755348"/>
                </a:lnTo>
                <a:lnTo>
                  <a:pt x="1224924" y="2761395"/>
                </a:lnTo>
                <a:lnTo>
                  <a:pt x="1227143" y="2767442"/>
                </a:lnTo>
                <a:lnTo>
                  <a:pt x="1228728" y="2774125"/>
                </a:lnTo>
                <a:lnTo>
                  <a:pt x="1229679" y="2780808"/>
                </a:lnTo>
                <a:lnTo>
                  <a:pt x="1230313" y="2787809"/>
                </a:lnTo>
                <a:lnTo>
                  <a:pt x="1229679" y="2794810"/>
                </a:lnTo>
                <a:lnTo>
                  <a:pt x="1228728" y="2801493"/>
                </a:lnTo>
                <a:lnTo>
                  <a:pt x="1227143" y="2808176"/>
                </a:lnTo>
                <a:lnTo>
                  <a:pt x="1224924" y="2814223"/>
                </a:lnTo>
                <a:lnTo>
                  <a:pt x="1222071" y="2820269"/>
                </a:lnTo>
                <a:lnTo>
                  <a:pt x="1218584" y="2825679"/>
                </a:lnTo>
                <a:lnTo>
                  <a:pt x="1214463" y="2831090"/>
                </a:lnTo>
                <a:lnTo>
                  <a:pt x="1210342" y="2836181"/>
                </a:lnTo>
                <a:lnTo>
                  <a:pt x="1205269" y="2840318"/>
                </a:lnTo>
                <a:lnTo>
                  <a:pt x="1200514" y="2844137"/>
                </a:lnTo>
                <a:lnTo>
                  <a:pt x="1194491" y="2847638"/>
                </a:lnTo>
                <a:lnTo>
                  <a:pt x="1188468" y="2850820"/>
                </a:lnTo>
                <a:lnTo>
                  <a:pt x="1182444" y="2853048"/>
                </a:lnTo>
                <a:lnTo>
                  <a:pt x="1175787" y="2854639"/>
                </a:lnTo>
                <a:lnTo>
                  <a:pt x="1169130" y="2855594"/>
                </a:lnTo>
                <a:lnTo>
                  <a:pt x="1162156" y="2855912"/>
                </a:lnTo>
                <a:lnTo>
                  <a:pt x="477415" y="2855912"/>
                </a:lnTo>
                <a:lnTo>
                  <a:pt x="470441" y="2855594"/>
                </a:lnTo>
                <a:lnTo>
                  <a:pt x="464100" y="2854639"/>
                </a:lnTo>
                <a:lnTo>
                  <a:pt x="457126" y="2853048"/>
                </a:lnTo>
                <a:lnTo>
                  <a:pt x="451103" y="2850820"/>
                </a:lnTo>
                <a:lnTo>
                  <a:pt x="445397" y="2847638"/>
                </a:lnTo>
                <a:lnTo>
                  <a:pt x="439374" y="2844137"/>
                </a:lnTo>
                <a:lnTo>
                  <a:pt x="434302" y="2840318"/>
                </a:lnTo>
                <a:lnTo>
                  <a:pt x="429546" y="2836181"/>
                </a:lnTo>
                <a:lnTo>
                  <a:pt x="425108" y="2831090"/>
                </a:lnTo>
                <a:lnTo>
                  <a:pt x="421304" y="2825679"/>
                </a:lnTo>
                <a:lnTo>
                  <a:pt x="417817" y="2820269"/>
                </a:lnTo>
                <a:lnTo>
                  <a:pt x="414964" y="2814223"/>
                </a:lnTo>
                <a:lnTo>
                  <a:pt x="412745" y="2808176"/>
                </a:lnTo>
                <a:lnTo>
                  <a:pt x="410843" y="2801493"/>
                </a:lnTo>
                <a:lnTo>
                  <a:pt x="409575" y="2794810"/>
                </a:lnTo>
                <a:lnTo>
                  <a:pt x="409575" y="2787809"/>
                </a:lnTo>
                <a:lnTo>
                  <a:pt x="409575" y="2780808"/>
                </a:lnTo>
                <a:lnTo>
                  <a:pt x="410843" y="2774125"/>
                </a:lnTo>
                <a:lnTo>
                  <a:pt x="412745" y="2767442"/>
                </a:lnTo>
                <a:lnTo>
                  <a:pt x="414964" y="2761395"/>
                </a:lnTo>
                <a:lnTo>
                  <a:pt x="417817" y="2755348"/>
                </a:lnTo>
                <a:lnTo>
                  <a:pt x="421304" y="2749938"/>
                </a:lnTo>
                <a:lnTo>
                  <a:pt x="425108" y="2744528"/>
                </a:lnTo>
                <a:lnTo>
                  <a:pt x="429546" y="2739436"/>
                </a:lnTo>
                <a:lnTo>
                  <a:pt x="434302" y="2735299"/>
                </a:lnTo>
                <a:lnTo>
                  <a:pt x="439374" y="2731162"/>
                </a:lnTo>
                <a:lnTo>
                  <a:pt x="445397" y="2727980"/>
                </a:lnTo>
                <a:lnTo>
                  <a:pt x="451103" y="2724797"/>
                </a:lnTo>
                <a:lnTo>
                  <a:pt x="457126" y="2722570"/>
                </a:lnTo>
                <a:lnTo>
                  <a:pt x="464100" y="2720978"/>
                </a:lnTo>
                <a:lnTo>
                  <a:pt x="470441" y="2720024"/>
                </a:lnTo>
                <a:lnTo>
                  <a:pt x="477415" y="2719387"/>
                </a:lnTo>
                <a:close/>
                <a:moveTo>
                  <a:pt x="477479" y="2276475"/>
                </a:moveTo>
                <a:lnTo>
                  <a:pt x="1940284" y="2276475"/>
                </a:lnTo>
                <a:lnTo>
                  <a:pt x="1946947" y="2276790"/>
                </a:lnTo>
                <a:lnTo>
                  <a:pt x="1953928" y="2277733"/>
                </a:lnTo>
                <a:lnTo>
                  <a:pt x="1960274" y="2279621"/>
                </a:lnTo>
                <a:lnTo>
                  <a:pt x="1966620" y="2281822"/>
                </a:lnTo>
                <a:lnTo>
                  <a:pt x="1972649" y="2284339"/>
                </a:lnTo>
                <a:lnTo>
                  <a:pt x="1978044" y="2287799"/>
                </a:lnTo>
                <a:lnTo>
                  <a:pt x="1983438" y="2291573"/>
                </a:lnTo>
                <a:lnTo>
                  <a:pt x="1988197" y="2296291"/>
                </a:lnTo>
                <a:lnTo>
                  <a:pt x="1992640" y="2300695"/>
                </a:lnTo>
                <a:lnTo>
                  <a:pt x="1996448" y="2306042"/>
                </a:lnTo>
                <a:lnTo>
                  <a:pt x="1999621" y="2311704"/>
                </a:lnTo>
                <a:lnTo>
                  <a:pt x="2002794" y="2317366"/>
                </a:lnTo>
                <a:lnTo>
                  <a:pt x="2005015" y="2323971"/>
                </a:lnTo>
                <a:lnTo>
                  <a:pt x="2006602" y="2330262"/>
                </a:lnTo>
                <a:lnTo>
                  <a:pt x="2007871" y="2336867"/>
                </a:lnTo>
                <a:lnTo>
                  <a:pt x="2008188" y="2343787"/>
                </a:lnTo>
                <a:lnTo>
                  <a:pt x="2007871" y="2350707"/>
                </a:lnTo>
                <a:lnTo>
                  <a:pt x="2006602" y="2357312"/>
                </a:lnTo>
                <a:lnTo>
                  <a:pt x="2005015" y="2363603"/>
                </a:lnTo>
                <a:lnTo>
                  <a:pt x="2002794" y="2370208"/>
                </a:lnTo>
                <a:lnTo>
                  <a:pt x="1999621" y="2375870"/>
                </a:lnTo>
                <a:lnTo>
                  <a:pt x="1996448" y="2381532"/>
                </a:lnTo>
                <a:lnTo>
                  <a:pt x="1992640" y="2386879"/>
                </a:lnTo>
                <a:lnTo>
                  <a:pt x="1988197" y="2391283"/>
                </a:lnTo>
                <a:lnTo>
                  <a:pt x="1983438" y="2395686"/>
                </a:lnTo>
                <a:lnTo>
                  <a:pt x="1978044" y="2399775"/>
                </a:lnTo>
                <a:lnTo>
                  <a:pt x="1972649" y="2402921"/>
                </a:lnTo>
                <a:lnTo>
                  <a:pt x="1966620" y="2406066"/>
                </a:lnTo>
                <a:lnTo>
                  <a:pt x="1960274" y="2408268"/>
                </a:lnTo>
                <a:lnTo>
                  <a:pt x="1953928" y="2409841"/>
                </a:lnTo>
                <a:lnTo>
                  <a:pt x="1946947" y="2411099"/>
                </a:lnTo>
                <a:lnTo>
                  <a:pt x="1940284" y="2411413"/>
                </a:lnTo>
                <a:lnTo>
                  <a:pt x="477479" y="2411413"/>
                </a:lnTo>
                <a:lnTo>
                  <a:pt x="470498" y="2411099"/>
                </a:lnTo>
                <a:lnTo>
                  <a:pt x="464152" y="2409841"/>
                </a:lnTo>
                <a:lnTo>
                  <a:pt x="457171" y="2408268"/>
                </a:lnTo>
                <a:lnTo>
                  <a:pt x="451142" y="2406066"/>
                </a:lnTo>
                <a:lnTo>
                  <a:pt x="445431" y="2402921"/>
                </a:lnTo>
                <a:lnTo>
                  <a:pt x="439402" y="2399775"/>
                </a:lnTo>
                <a:lnTo>
                  <a:pt x="434325" y="2395686"/>
                </a:lnTo>
                <a:lnTo>
                  <a:pt x="429565" y="2391283"/>
                </a:lnTo>
                <a:lnTo>
                  <a:pt x="425123" y="2386879"/>
                </a:lnTo>
                <a:lnTo>
                  <a:pt x="421315" y="2381532"/>
                </a:lnTo>
                <a:lnTo>
                  <a:pt x="417825" y="2375870"/>
                </a:lnTo>
                <a:lnTo>
                  <a:pt x="414969" y="2370208"/>
                </a:lnTo>
                <a:lnTo>
                  <a:pt x="412748" y="2363603"/>
                </a:lnTo>
                <a:lnTo>
                  <a:pt x="410844" y="2357312"/>
                </a:lnTo>
                <a:lnTo>
                  <a:pt x="409575" y="2350707"/>
                </a:lnTo>
                <a:lnTo>
                  <a:pt x="409575" y="2343787"/>
                </a:lnTo>
                <a:lnTo>
                  <a:pt x="409575" y="2336867"/>
                </a:lnTo>
                <a:lnTo>
                  <a:pt x="410844" y="2330262"/>
                </a:lnTo>
                <a:lnTo>
                  <a:pt x="412748" y="2323971"/>
                </a:lnTo>
                <a:lnTo>
                  <a:pt x="414969" y="2317366"/>
                </a:lnTo>
                <a:lnTo>
                  <a:pt x="417825" y="2311704"/>
                </a:lnTo>
                <a:lnTo>
                  <a:pt x="421315" y="2306042"/>
                </a:lnTo>
                <a:lnTo>
                  <a:pt x="425123" y="2300695"/>
                </a:lnTo>
                <a:lnTo>
                  <a:pt x="429565" y="2296291"/>
                </a:lnTo>
                <a:lnTo>
                  <a:pt x="434325" y="2291573"/>
                </a:lnTo>
                <a:lnTo>
                  <a:pt x="439402" y="2287799"/>
                </a:lnTo>
                <a:lnTo>
                  <a:pt x="445431" y="2284339"/>
                </a:lnTo>
                <a:lnTo>
                  <a:pt x="451142" y="2281822"/>
                </a:lnTo>
                <a:lnTo>
                  <a:pt x="457171" y="2279621"/>
                </a:lnTo>
                <a:lnTo>
                  <a:pt x="464152" y="2277733"/>
                </a:lnTo>
                <a:lnTo>
                  <a:pt x="470498" y="2276790"/>
                </a:lnTo>
                <a:lnTo>
                  <a:pt x="477479" y="2276475"/>
                </a:lnTo>
                <a:close/>
                <a:moveTo>
                  <a:pt x="477479" y="1976437"/>
                </a:moveTo>
                <a:lnTo>
                  <a:pt x="1940284" y="1976437"/>
                </a:lnTo>
                <a:lnTo>
                  <a:pt x="1946947" y="1977068"/>
                </a:lnTo>
                <a:lnTo>
                  <a:pt x="1953928" y="1977698"/>
                </a:lnTo>
                <a:lnTo>
                  <a:pt x="1960274" y="1979590"/>
                </a:lnTo>
                <a:lnTo>
                  <a:pt x="1966620" y="1981797"/>
                </a:lnTo>
                <a:lnTo>
                  <a:pt x="1972649" y="1984634"/>
                </a:lnTo>
                <a:lnTo>
                  <a:pt x="1978044" y="1988102"/>
                </a:lnTo>
                <a:lnTo>
                  <a:pt x="1983438" y="1991886"/>
                </a:lnTo>
                <a:lnTo>
                  <a:pt x="1988197" y="1996300"/>
                </a:lnTo>
                <a:lnTo>
                  <a:pt x="1992640" y="2001029"/>
                </a:lnTo>
                <a:lnTo>
                  <a:pt x="1996448" y="2006073"/>
                </a:lnTo>
                <a:lnTo>
                  <a:pt x="1999621" y="2011748"/>
                </a:lnTo>
                <a:lnTo>
                  <a:pt x="2002794" y="2017738"/>
                </a:lnTo>
                <a:lnTo>
                  <a:pt x="2005015" y="2024044"/>
                </a:lnTo>
                <a:lnTo>
                  <a:pt x="2006602" y="2030665"/>
                </a:lnTo>
                <a:lnTo>
                  <a:pt x="2007871" y="2036970"/>
                </a:lnTo>
                <a:lnTo>
                  <a:pt x="2008188" y="2043906"/>
                </a:lnTo>
                <a:lnTo>
                  <a:pt x="2007871" y="2051158"/>
                </a:lnTo>
                <a:lnTo>
                  <a:pt x="2006602" y="2057463"/>
                </a:lnTo>
                <a:lnTo>
                  <a:pt x="2005015" y="2064084"/>
                </a:lnTo>
                <a:lnTo>
                  <a:pt x="2002794" y="2070389"/>
                </a:lnTo>
                <a:lnTo>
                  <a:pt x="1999621" y="2076064"/>
                </a:lnTo>
                <a:lnTo>
                  <a:pt x="1996448" y="2081739"/>
                </a:lnTo>
                <a:lnTo>
                  <a:pt x="1992640" y="2087099"/>
                </a:lnTo>
                <a:lnTo>
                  <a:pt x="1988197" y="2091513"/>
                </a:lnTo>
                <a:lnTo>
                  <a:pt x="1983438" y="2096242"/>
                </a:lnTo>
                <a:lnTo>
                  <a:pt x="1978044" y="2100025"/>
                </a:lnTo>
                <a:lnTo>
                  <a:pt x="1972649" y="2103493"/>
                </a:lnTo>
                <a:lnTo>
                  <a:pt x="1966620" y="2106016"/>
                </a:lnTo>
                <a:lnTo>
                  <a:pt x="1960274" y="2108538"/>
                </a:lnTo>
                <a:lnTo>
                  <a:pt x="1953928" y="2110429"/>
                </a:lnTo>
                <a:lnTo>
                  <a:pt x="1946947" y="2111060"/>
                </a:lnTo>
                <a:lnTo>
                  <a:pt x="1940284" y="2111375"/>
                </a:lnTo>
                <a:lnTo>
                  <a:pt x="477479" y="2111375"/>
                </a:lnTo>
                <a:lnTo>
                  <a:pt x="470498" y="2111060"/>
                </a:lnTo>
                <a:lnTo>
                  <a:pt x="464152" y="2110429"/>
                </a:lnTo>
                <a:lnTo>
                  <a:pt x="457171" y="2108538"/>
                </a:lnTo>
                <a:lnTo>
                  <a:pt x="451142" y="2106016"/>
                </a:lnTo>
                <a:lnTo>
                  <a:pt x="445431" y="2103493"/>
                </a:lnTo>
                <a:lnTo>
                  <a:pt x="439402" y="2100025"/>
                </a:lnTo>
                <a:lnTo>
                  <a:pt x="434325" y="2096242"/>
                </a:lnTo>
                <a:lnTo>
                  <a:pt x="429565" y="2091513"/>
                </a:lnTo>
                <a:lnTo>
                  <a:pt x="425123" y="2087099"/>
                </a:lnTo>
                <a:lnTo>
                  <a:pt x="421315" y="2081739"/>
                </a:lnTo>
                <a:lnTo>
                  <a:pt x="417825" y="2076064"/>
                </a:lnTo>
                <a:lnTo>
                  <a:pt x="414969" y="2070389"/>
                </a:lnTo>
                <a:lnTo>
                  <a:pt x="412748" y="2064084"/>
                </a:lnTo>
                <a:lnTo>
                  <a:pt x="410844" y="2057463"/>
                </a:lnTo>
                <a:lnTo>
                  <a:pt x="409575" y="2051158"/>
                </a:lnTo>
                <a:lnTo>
                  <a:pt x="409575" y="2043906"/>
                </a:lnTo>
                <a:lnTo>
                  <a:pt x="409575" y="2036970"/>
                </a:lnTo>
                <a:lnTo>
                  <a:pt x="410844" y="2030665"/>
                </a:lnTo>
                <a:lnTo>
                  <a:pt x="412748" y="2024044"/>
                </a:lnTo>
                <a:lnTo>
                  <a:pt x="414969" y="2017738"/>
                </a:lnTo>
                <a:lnTo>
                  <a:pt x="417825" y="2011748"/>
                </a:lnTo>
                <a:lnTo>
                  <a:pt x="421315" y="2006073"/>
                </a:lnTo>
                <a:lnTo>
                  <a:pt x="425123" y="2001029"/>
                </a:lnTo>
                <a:lnTo>
                  <a:pt x="429565" y="1996300"/>
                </a:lnTo>
                <a:lnTo>
                  <a:pt x="434325" y="1991886"/>
                </a:lnTo>
                <a:lnTo>
                  <a:pt x="439402" y="1988102"/>
                </a:lnTo>
                <a:lnTo>
                  <a:pt x="445431" y="1984634"/>
                </a:lnTo>
                <a:lnTo>
                  <a:pt x="451142" y="1981797"/>
                </a:lnTo>
                <a:lnTo>
                  <a:pt x="457171" y="1979590"/>
                </a:lnTo>
                <a:lnTo>
                  <a:pt x="464152" y="1977698"/>
                </a:lnTo>
                <a:lnTo>
                  <a:pt x="470498" y="1977068"/>
                </a:lnTo>
                <a:lnTo>
                  <a:pt x="477479" y="1976437"/>
                </a:lnTo>
                <a:close/>
                <a:moveTo>
                  <a:pt x="477479" y="1676400"/>
                </a:moveTo>
                <a:lnTo>
                  <a:pt x="1940284" y="1676400"/>
                </a:lnTo>
                <a:lnTo>
                  <a:pt x="1946947" y="1676715"/>
                </a:lnTo>
                <a:lnTo>
                  <a:pt x="1953928" y="1677973"/>
                </a:lnTo>
                <a:lnTo>
                  <a:pt x="1960274" y="1679231"/>
                </a:lnTo>
                <a:lnTo>
                  <a:pt x="1966620" y="1681747"/>
                </a:lnTo>
                <a:lnTo>
                  <a:pt x="1972649" y="1684578"/>
                </a:lnTo>
                <a:lnTo>
                  <a:pt x="1978044" y="1688038"/>
                </a:lnTo>
                <a:lnTo>
                  <a:pt x="1983438" y="1691813"/>
                </a:lnTo>
                <a:lnTo>
                  <a:pt x="1988197" y="1695902"/>
                </a:lnTo>
                <a:lnTo>
                  <a:pt x="1992640" y="1700934"/>
                </a:lnTo>
                <a:lnTo>
                  <a:pt x="1996448" y="1706282"/>
                </a:lnTo>
                <a:lnTo>
                  <a:pt x="1999621" y="1711629"/>
                </a:lnTo>
                <a:lnTo>
                  <a:pt x="2002794" y="1717605"/>
                </a:lnTo>
                <a:lnTo>
                  <a:pt x="2005015" y="1723581"/>
                </a:lnTo>
                <a:lnTo>
                  <a:pt x="2006602" y="1730187"/>
                </a:lnTo>
                <a:lnTo>
                  <a:pt x="2007871" y="1736792"/>
                </a:lnTo>
                <a:lnTo>
                  <a:pt x="2008188" y="1743712"/>
                </a:lnTo>
                <a:lnTo>
                  <a:pt x="2007871" y="1750632"/>
                </a:lnTo>
                <a:lnTo>
                  <a:pt x="2006602" y="1757552"/>
                </a:lnTo>
                <a:lnTo>
                  <a:pt x="2005015" y="1763843"/>
                </a:lnTo>
                <a:lnTo>
                  <a:pt x="2002794" y="1769819"/>
                </a:lnTo>
                <a:lnTo>
                  <a:pt x="1999621" y="1776110"/>
                </a:lnTo>
                <a:lnTo>
                  <a:pt x="1996448" y="1781771"/>
                </a:lnTo>
                <a:lnTo>
                  <a:pt x="1992640" y="1786490"/>
                </a:lnTo>
                <a:lnTo>
                  <a:pt x="1988197" y="1791522"/>
                </a:lnTo>
                <a:lnTo>
                  <a:pt x="1983438" y="1795611"/>
                </a:lnTo>
                <a:lnTo>
                  <a:pt x="1978044" y="1799700"/>
                </a:lnTo>
                <a:lnTo>
                  <a:pt x="1972649" y="1803160"/>
                </a:lnTo>
                <a:lnTo>
                  <a:pt x="1966620" y="1805991"/>
                </a:lnTo>
                <a:lnTo>
                  <a:pt x="1960274" y="1808193"/>
                </a:lnTo>
                <a:lnTo>
                  <a:pt x="1953928" y="1809766"/>
                </a:lnTo>
                <a:lnTo>
                  <a:pt x="1946947" y="1810709"/>
                </a:lnTo>
                <a:lnTo>
                  <a:pt x="1940284" y="1811338"/>
                </a:lnTo>
                <a:lnTo>
                  <a:pt x="477479" y="1811338"/>
                </a:lnTo>
                <a:lnTo>
                  <a:pt x="470498" y="1810709"/>
                </a:lnTo>
                <a:lnTo>
                  <a:pt x="464152" y="1809766"/>
                </a:lnTo>
                <a:lnTo>
                  <a:pt x="457171" y="1808193"/>
                </a:lnTo>
                <a:lnTo>
                  <a:pt x="451142" y="1805991"/>
                </a:lnTo>
                <a:lnTo>
                  <a:pt x="445431" y="1803160"/>
                </a:lnTo>
                <a:lnTo>
                  <a:pt x="439402" y="1799700"/>
                </a:lnTo>
                <a:lnTo>
                  <a:pt x="434325" y="1795611"/>
                </a:lnTo>
                <a:lnTo>
                  <a:pt x="429565" y="1791522"/>
                </a:lnTo>
                <a:lnTo>
                  <a:pt x="425123" y="1786490"/>
                </a:lnTo>
                <a:lnTo>
                  <a:pt x="421315" y="1781771"/>
                </a:lnTo>
                <a:lnTo>
                  <a:pt x="417825" y="1776110"/>
                </a:lnTo>
                <a:lnTo>
                  <a:pt x="414969" y="1769819"/>
                </a:lnTo>
                <a:lnTo>
                  <a:pt x="412748" y="1763843"/>
                </a:lnTo>
                <a:lnTo>
                  <a:pt x="410844" y="1757552"/>
                </a:lnTo>
                <a:lnTo>
                  <a:pt x="409575" y="1750632"/>
                </a:lnTo>
                <a:lnTo>
                  <a:pt x="409575" y="1743712"/>
                </a:lnTo>
                <a:lnTo>
                  <a:pt x="409575" y="1736792"/>
                </a:lnTo>
                <a:lnTo>
                  <a:pt x="410844" y="1730187"/>
                </a:lnTo>
                <a:lnTo>
                  <a:pt x="412748" y="1723581"/>
                </a:lnTo>
                <a:lnTo>
                  <a:pt x="414969" y="1717605"/>
                </a:lnTo>
                <a:lnTo>
                  <a:pt x="417825" y="1711629"/>
                </a:lnTo>
                <a:lnTo>
                  <a:pt x="421315" y="1706282"/>
                </a:lnTo>
                <a:lnTo>
                  <a:pt x="425123" y="1700934"/>
                </a:lnTo>
                <a:lnTo>
                  <a:pt x="429565" y="1695902"/>
                </a:lnTo>
                <a:lnTo>
                  <a:pt x="434325" y="1691813"/>
                </a:lnTo>
                <a:lnTo>
                  <a:pt x="439402" y="1688038"/>
                </a:lnTo>
                <a:lnTo>
                  <a:pt x="445431" y="1684578"/>
                </a:lnTo>
                <a:lnTo>
                  <a:pt x="451142" y="1681747"/>
                </a:lnTo>
                <a:lnTo>
                  <a:pt x="457171" y="1679231"/>
                </a:lnTo>
                <a:lnTo>
                  <a:pt x="464152" y="1677973"/>
                </a:lnTo>
                <a:lnTo>
                  <a:pt x="470498" y="1676715"/>
                </a:lnTo>
                <a:lnTo>
                  <a:pt x="477479" y="1676400"/>
                </a:lnTo>
                <a:close/>
                <a:moveTo>
                  <a:pt x="477325" y="1376362"/>
                </a:moveTo>
                <a:lnTo>
                  <a:pt x="783466" y="1376362"/>
                </a:lnTo>
                <a:lnTo>
                  <a:pt x="790431" y="1376677"/>
                </a:lnTo>
                <a:lnTo>
                  <a:pt x="796763" y="1377935"/>
                </a:lnTo>
                <a:lnTo>
                  <a:pt x="803411" y="1379508"/>
                </a:lnTo>
                <a:lnTo>
                  <a:pt x="809743" y="1381709"/>
                </a:lnTo>
                <a:lnTo>
                  <a:pt x="815442" y="1384226"/>
                </a:lnTo>
                <a:lnTo>
                  <a:pt x="821457" y="1387686"/>
                </a:lnTo>
                <a:lnTo>
                  <a:pt x="826522" y="1392089"/>
                </a:lnTo>
                <a:lnTo>
                  <a:pt x="831271" y="1396178"/>
                </a:lnTo>
                <a:lnTo>
                  <a:pt x="835703" y="1401211"/>
                </a:lnTo>
                <a:lnTo>
                  <a:pt x="839503" y="1405929"/>
                </a:lnTo>
                <a:lnTo>
                  <a:pt x="842985" y="1411591"/>
                </a:lnTo>
                <a:lnTo>
                  <a:pt x="845834" y="1417882"/>
                </a:lnTo>
                <a:lnTo>
                  <a:pt x="848050" y="1423858"/>
                </a:lnTo>
                <a:lnTo>
                  <a:pt x="849950" y="1430149"/>
                </a:lnTo>
                <a:lnTo>
                  <a:pt x="850583" y="1437069"/>
                </a:lnTo>
                <a:lnTo>
                  <a:pt x="850900" y="1443989"/>
                </a:lnTo>
                <a:lnTo>
                  <a:pt x="850583" y="1450594"/>
                </a:lnTo>
                <a:lnTo>
                  <a:pt x="849950" y="1457514"/>
                </a:lnTo>
                <a:lnTo>
                  <a:pt x="848050" y="1463805"/>
                </a:lnTo>
                <a:lnTo>
                  <a:pt x="845834" y="1470095"/>
                </a:lnTo>
                <a:lnTo>
                  <a:pt x="842985" y="1476072"/>
                </a:lnTo>
                <a:lnTo>
                  <a:pt x="839503" y="1481419"/>
                </a:lnTo>
                <a:lnTo>
                  <a:pt x="835703" y="1486766"/>
                </a:lnTo>
                <a:lnTo>
                  <a:pt x="831271" y="1491484"/>
                </a:lnTo>
                <a:lnTo>
                  <a:pt x="826522" y="1495888"/>
                </a:lnTo>
                <a:lnTo>
                  <a:pt x="821457" y="1499662"/>
                </a:lnTo>
                <a:lnTo>
                  <a:pt x="815442" y="1503122"/>
                </a:lnTo>
                <a:lnTo>
                  <a:pt x="809743" y="1505953"/>
                </a:lnTo>
                <a:lnTo>
                  <a:pt x="803411" y="1508155"/>
                </a:lnTo>
                <a:lnTo>
                  <a:pt x="796763" y="1509728"/>
                </a:lnTo>
                <a:lnTo>
                  <a:pt x="790431" y="1510986"/>
                </a:lnTo>
                <a:lnTo>
                  <a:pt x="783466" y="1511300"/>
                </a:lnTo>
                <a:lnTo>
                  <a:pt x="477325" y="1511300"/>
                </a:lnTo>
                <a:lnTo>
                  <a:pt x="470360" y="1510986"/>
                </a:lnTo>
                <a:lnTo>
                  <a:pt x="464028" y="1509728"/>
                </a:lnTo>
                <a:lnTo>
                  <a:pt x="457063" y="1508155"/>
                </a:lnTo>
                <a:lnTo>
                  <a:pt x="451048" y="1505953"/>
                </a:lnTo>
                <a:lnTo>
                  <a:pt x="445349" y="1503122"/>
                </a:lnTo>
                <a:lnTo>
                  <a:pt x="439334" y="1499662"/>
                </a:lnTo>
                <a:lnTo>
                  <a:pt x="434269" y="1495888"/>
                </a:lnTo>
                <a:lnTo>
                  <a:pt x="429520" y="1491484"/>
                </a:lnTo>
                <a:lnTo>
                  <a:pt x="425088" y="1486766"/>
                </a:lnTo>
                <a:lnTo>
                  <a:pt x="421289" y="1481419"/>
                </a:lnTo>
                <a:lnTo>
                  <a:pt x="417806" y="1476072"/>
                </a:lnTo>
                <a:lnTo>
                  <a:pt x="414957" y="1470095"/>
                </a:lnTo>
                <a:lnTo>
                  <a:pt x="412741" y="1463805"/>
                </a:lnTo>
                <a:lnTo>
                  <a:pt x="410841" y="1457514"/>
                </a:lnTo>
                <a:lnTo>
                  <a:pt x="409575" y="1450594"/>
                </a:lnTo>
                <a:lnTo>
                  <a:pt x="409575" y="1443989"/>
                </a:lnTo>
                <a:lnTo>
                  <a:pt x="409575" y="1437069"/>
                </a:lnTo>
                <a:lnTo>
                  <a:pt x="410841" y="1430149"/>
                </a:lnTo>
                <a:lnTo>
                  <a:pt x="412741" y="1423858"/>
                </a:lnTo>
                <a:lnTo>
                  <a:pt x="414957" y="1417882"/>
                </a:lnTo>
                <a:lnTo>
                  <a:pt x="417806" y="1411591"/>
                </a:lnTo>
                <a:lnTo>
                  <a:pt x="421289" y="1405929"/>
                </a:lnTo>
                <a:lnTo>
                  <a:pt x="425088" y="1401211"/>
                </a:lnTo>
                <a:lnTo>
                  <a:pt x="429520" y="1396178"/>
                </a:lnTo>
                <a:lnTo>
                  <a:pt x="434269" y="1392089"/>
                </a:lnTo>
                <a:lnTo>
                  <a:pt x="439334" y="1387686"/>
                </a:lnTo>
                <a:lnTo>
                  <a:pt x="445349" y="1384226"/>
                </a:lnTo>
                <a:lnTo>
                  <a:pt x="451048" y="1381709"/>
                </a:lnTo>
                <a:lnTo>
                  <a:pt x="457063" y="1379508"/>
                </a:lnTo>
                <a:lnTo>
                  <a:pt x="464028" y="1377935"/>
                </a:lnTo>
                <a:lnTo>
                  <a:pt x="470360" y="1376677"/>
                </a:lnTo>
                <a:lnTo>
                  <a:pt x="477325" y="1376362"/>
                </a:lnTo>
                <a:close/>
                <a:moveTo>
                  <a:pt x="1305682" y="909637"/>
                </a:moveTo>
                <a:lnTo>
                  <a:pt x="1307590" y="922668"/>
                </a:lnTo>
                <a:lnTo>
                  <a:pt x="1310451" y="941103"/>
                </a:lnTo>
                <a:lnTo>
                  <a:pt x="1314901" y="964305"/>
                </a:lnTo>
                <a:lnTo>
                  <a:pt x="1319987" y="991956"/>
                </a:lnTo>
                <a:lnTo>
                  <a:pt x="1333021" y="1054252"/>
                </a:lnTo>
                <a:lnTo>
                  <a:pt x="1347644" y="1121315"/>
                </a:lnTo>
                <a:lnTo>
                  <a:pt x="1374665" y="1241138"/>
                </a:lnTo>
                <a:lnTo>
                  <a:pt x="1386427" y="1293898"/>
                </a:lnTo>
                <a:lnTo>
                  <a:pt x="1430933" y="1032957"/>
                </a:lnTo>
                <a:lnTo>
                  <a:pt x="1404865" y="971297"/>
                </a:lnTo>
                <a:lnTo>
                  <a:pt x="1447781" y="930614"/>
                </a:lnTo>
                <a:lnTo>
                  <a:pt x="1461133" y="930614"/>
                </a:lnTo>
                <a:lnTo>
                  <a:pt x="1463994" y="930614"/>
                </a:lnTo>
                <a:lnTo>
                  <a:pt x="1477663" y="930614"/>
                </a:lnTo>
                <a:lnTo>
                  <a:pt x="1520897" y="971297"/>
                </a:lnTo>
                <a:lnTo>
                  <a:pt x="1506909" y="1001809"/>
                </a:lnTo>
                <a:lnTo>
                  <a:pt x="1498326" y="1023422"/>
                </a:lnTo>
                <a:lnTo>
                  <a:pt x="1495147" y="1030096"/>
                </a:lnTo>
                <a:lnTo>
                  <a:pt x="1494512" y="1032957"/>
                </a:lnTo>
                <a:lnTo>
                  <a:pt x="1496419" y="1044399"/>
                </a:lnTo>
                <a:lnTo>
                  <a:pt x="1501823" y="1073957"/>
                </a:lnTo>
                <a:lnTo>
                  <a:pt x="1517082" y="1163904"/>
                </a:lnTo>
                <a:lnTo>
                  <a:pt x="1538699" y="1293898"/>
                </a:lnTo>
                <a:lnTo>
                  <a:pt x="1551097" y="1241138"/>
                </a:lnTo>
                <a:lnTo>
                  <a:pt x="1577482" y="1121315"/>
                </a:lnTo>
                <a:lnTo>
                  <a:pt x="1592105" y="1054252"/>
                </a:lnTo>
                <a:lnTo>
                  <a:pt x="1605139" y="991956"/>
                </a:lnTo>
                <a:lnTo>
                  <a:pt x="1610543" y="964305"/>
                </a:lnTo>
                <a:lnTo>
                  <a:pt x="1614676" y="941103"/>
                </a:lnTo>
                <a:lnTo>
                  <a:pt x="1618172" y="922668"/>
                </a:lnTo>
                <a:lnTo>
                  <a:pt x="1619762" y="909637"/>
                </a:lnTo>
                <a:lnTo>
                  <a:pt x="1622623" y="910273"/>
                </a:lnTo>
                <a:lnTo>
                  <a:pt x="1627074" y="911544"/>
                </a:lnTo>
                <a:lnTo>
                  <a:pt x="1650280" y="918854"/>
                </a:lnTo>
                <a:lnTo>
                  <a:pt x="1679844" y="928389"/>
                </a:lnTo>
                <a:lnTo>
                  <a:pt x="1713859" y="939831"/>
                </a:lnTo>
                <a:lnTo>
                  <a:pt x="1750099" y="952545"/>
                </a:lnTo>
                <a:lnTo>
                  <a:pt x="1787928" y="966212"/>
                </a:lnTo>
                <a:lnTo>
                  <a:pt x="1806048" y="973522"/>
                </a:lnTo>
                <a:lnTo>
                  <a:pt x="1824168" y="980832"/>
                </a:lnTo>
                <a:lnTo>
                  <a:pt x="1841334" y="988142"/>
                </a:lnTo>
                <a:lnTo>
                  <a:pt x="1857547" y="995452"/>
                </a:lnTo>
                <a:lnTo>
                  <a:pt x="1872806" y="1002763"/>
                </a:lnTo>
                <a:lnTo>
                  <a:pt x="1886475" y="1009755"/>
                </a:lnTo>
                <a:lnTo>
                  <a:pt x="1896966" y="1020561"/>
                </a:lnTo>
                <a:lnTo>
                  <a:pt x="1902688" y="1027236"/>
                </a:lnTo>
                <a:lnTo>
                  <a:pt x="1908728" y="1034546"/>
                </a:lnTo>
                <a:lnTo>
                  <a:pt x="1915086" y="1042810"/>
                </a:lnTo>
                <a:lnTo>
                  <a:pt x="1921126" y="1052027"/>
                </a:lnTo>
                <a:lnTo>
                  <a:pt x="1927484" y="1062833"/>
                </a:lnTo>
                <a:lnTo>
                  <a:pt x="1933842" y="1074593"/>
                </a:lnTo>
                <a:lnTo>
                  <a:pt x="1939882" y="1088260"/>
                </a:lnTo>
                <a:lnTo>
                  <a:pt x="1945604" y="1103198"/>
                </a:lnTo>
                <a:lnTo>
                  <a:pt x="1948147" y="1111780"/>
                </a:lnTo>
                <a:lnTo>
                  <a:pt x="1951008" y="1120679"/>
                </a:lnTo>
                <a:lnTo>
                  <a:pt x="1953551" y="1129896"/>
                </a:lnTo>
                <a:lnTo>
                  <a:pt x="1956412" y="1139431"/>
                </a:lnTo>
                <a:lnTo>
                  <a:pt x="1958637" y="1149602"/>
                </a:lnTo>
                <a:lnTo>
                  <a:pt x="1960863" y="1160408"/>
                </a:lnTo>
                <a:lnTo>
                  <a:pt x="1963088" y="1171532"/>
                </a:lnTo>
                <a:lnTo>
                  <a:pt x="1964995" y="1183292"/>
                </a:lnTo>
                <a:lnTo>
                  <a:pt x="1966903" y="1195688"/>
                </a:lnTo>
                <a:lnTo>
                  <a:pt x="1968492" y="1208719"/>
                </a:lnTo>
                <a:lnTo>
                  <a:pt x="1970082" y="1222386"/>
                </a:lnTo>
                <a:lnTo>
                  <a:pt x="1971353" y="1236688"/>
                </a:lnTo>
                <a:lnTo>
                  <a:pt x="1971989" y="1247177"/>
                </a:lnTo>
                <a:lnTo>
                  <a:pt x="1972307" y="1266883"/>
                </a:lnTo>
                <a:lnTo>
                  <a:pt x="1973260" y="1326953"/>
                </a:lnTo>
                <a:lnTo>
                  <a:pt x="1974850" y="1481738"/>
                </a:lnTo>
                <a:lnTo>
                  <a:pt x="1951644" y="1484281"/>
                </a:lnTo>
                <a:lnTo>
                  <a:pt x="1929073" y="1487459"/>
                </a:lnTo>
                <a:lnTo>
                  <a:pt x="1906503" y="1489684"/>
                </a:lnTo>
                <a:lnTo>
                  <a:pt x="1883614" y="1491909"/>
                </a:lnTo>
                <a:lnTo>
                  <a:pt x="1836884" y="1495723"/>
                </a:lnTo>
                <a:lnTo>
                  <a:pt x="1786974" y="1499537"/>
                </a:lnTo>
                <a:lnTo>
                  <a:pt x="1786339" y="1378760"/>
                </a:lnTo>
                <a:lnTo>
                  <a:pt x="1786339" y="1291991"/>
                </a:lnTo>
                <a:lnTo>
                  <a:pt x="1786021" y="1285953"/>
                </a:lnTo>
                <a:lnTo>
                  <a:pt x="1785385" y="1279914"/>
                </a:lnTo>
                <a:lnTo>
                  <a:pt x="1784431" y="1268472"/>
                </a:lnTo>
                <a:lnTo>
                  <a:pt x="1782524" y="1257665"/>
                </a:lnTo>
                <a:lnTo>
                  <a:pt x="1779663" y="1247813"/>
                </a:lnTo>
                <a:lnTo>
                  <a:pt x="1776166" y="1238595"/>
                </a:lnTo>
                <a:lnTo>
                  <a:pt x="1772351" y="1229696"/>
                </a:lnTo>
                <a:lnTo>
                  <a:pt x="1768536" y="1221115"/>
                </a:lnTo>
                <a:lnTo>
                  <a:pt x="1764404" y="1213486"/>
                </a:lnTo>
                <a:lnTo>
                  <a:pt x="1764404" y="1504622"/>
                </a:lnTo>
                <a:lnTo>
                  <a:pt x="1729118" y="1506847"/>
                </a:lnTo>
                <a:lnTo>
                  <a:pt x="1692878" y="1508754"/>
                </a:lnTo>
                <a:lnTo>
                  <a:pt x="1655366" y="1510343"/>
                </a:lnTo>
                <a:lnTo>
                  <a:pt x="1616583" y="1511933"/>
                </a:lnTo>
                <a:lnTo>
                  <a:pt x="1577800" y="1512886"/>
                </a:lnTo>
                <a:lnTo>
                  <a:pt x="1538699" y="1513840"/>
                </a:lnTo>
                <a:lnTo>
                  <a:pt x="1500552" y="1514157"/>
                </a:lnTo>
                <a:lnTo>
                  <a:pt x="1462722" y="1514475"/>
                </a:lnTo>
                <a:lnTo>
                  <a:pt x="1424575" y="1514157"/>
                </a:lnTo>
                <a:lnTo>
                  <a:pt x="1386110" y="1513840"/>
                </a:lnTo>
                <a:lnTo>
                  <a:pt x="1346691" y="1512886"/>
                </a:lnTo>
                <a:lnTo>
                  <a:pt x="1307590" y="1511933"/>
                </a:lnTo>
                <a:lnTo>
                  <a:pt x="1268489" y="1510343"/>
                </a:lnTo>
                <a:lnTo>
                  <a:pt x="1230659" y="1508754"/>
                </a:lnTo>
                <a:lnTo>
                  <a:pt x="1193783" y="1506847"/>
                </a:lnTo>
                <a:lnTo>
                  <a:pt x="1158815" y="1504622"/>
                </a:lnTo>
                <a:lnTo>
                  <a:pt x="1158815" y="1213486"/>
                </a:lnTo>
                <a:lnTo>
                  <a:pt x="1155000" y="1222068"/>
                </a:lnTo>
                <a:lnTo>
                  <a:pt x="1150867" y="1230967"/>
                </a:lnTo>
                <a:lnTo>
                  <a:pt x="1146735" y="1240185"/>
                </a:lnTo>
                <a:lnTo>
                  <a:pt x="1142284" y="1250037"/>
                </a:lnTo>
                <a:lnTo>
                  <a:pt x="1138469" y="1260208"/>
                </a:lnTo>
                <a:lnTo>
                  <a:pt x="1137198" y="1265611"/>
                </a:lnTo>
                <a:lnTo>
                  <a:pt x="1135608" y="1271014"/>
                </a:lnTo>
                <a:lnTo>
                  <a:pt x="1134337" y="1276735"/>
                </a:lnTo>
                <a:lnTo>
                  <a:pt x="1133701" y="1282774"/>
                </a:lnTo>
                <a:lnTo>
                  <a:pt x="1133065" y="1289131"/>
                </a:lnTo>
                <a:lnTo>
                  <a:pt x="1132747" y="1295170"/>
                </a:lnTo>
                <a:lnTo>
                  <a:pt x="1132429" y="1381303"/>
                </a:lnTo>
                <a:lnTo>
                  <a:pt x="1131794" y="1502715"/>
                </a:lnTo>
                <a:lnTo>
                  <a:pt x="1106680" y="1500808"/>
                </a:lnTo>
                <a:lnTo>
                  <a:pt x="1083156" y="1498584"/>
                </a:lnTo>
                <a:lnTo>
                  <a:pt x="1060585" y="1495723"/>
                </a:lnTo>
                <a:lnTo>
                  <a:pt x="1038651" y="1493180"/>
                </a:lnTo>
                <a:lnTo>
                  <a:pt x="995417" y="1487777"/>
                </a:lnTo>
                <a:lnTo>
                  <a:pt x="950912" y="1481738"/>
                </a:lnTo>
                <a:lnTo>
                  <a:pt x="952183" y="1326953"/>
                </a:lnTo>
                <a:lnTo>
                  <a:pt x="952819" y="1266883"/>
                </a:lnTo>
                <a:lnTo>
                  <a:pt x="953455" y="1247177"/>
                </a:lnTo>
                <a:lnTo>
                  <a:pt x="954091" y="1236688"/>
                </a:lnTo>
                <a:lnTo>
                  <a:pt x="955044" y="1222386"/>
                </a:lnTo>
                <a:lnTo>
                  <a:pt x="956634" y="1208719"/>
                </a:lnTo>
                <a:lnTo>
                  <a:pt x="958223" y="1195688"/>
                </a:lnTo>
                <a:lnTo>
                  <a:pt x="960131" y="1183292"/>
                </a:lnTo>
                <a:lnTo>
                  <a:pt x="962038" y="1171532"/>
                </a:lnTo>
                <a:lnTo>
                  <a:pt x="964263" y="1160408"/>
                </a:lnTo>
                <a:lnTo>
                  <a:pt x="966489" y="1149602"/>
                </a:lnTo>
                <a:lnTo>
                  <a:pt x="969032" y="1139431"/>
                </a:lnTo>
                <a:lnTo>
                  <a:pt x="971575" y="1129896"/>
                </a:lnTo>
                <a:lnTo>
                  <a:pt x="974118" y="1120679"/>
                </a:lnTo>
                <a:lnTo>
                  <a:pt x="976979" y="1111780"/>
                </a:lnTo>
                <a:lnTo>
                  <a:pt x="979522" y="1103198"/>
                </a:lnTo>
                <a:lnTo>
                  <a:pt x="985244" y="1088260"/>
                </a:lnTo>
                <a:lnTo>
                  <a:pt x="991602" y="1074593"/>
                </a:lnTo>
                <a:lnTo>
                  <a:pt x="997960" y="1062833"/>
                </a:lnTo>
                <a:lnTo>
                  <a:pt x="1004000" y="1052027"/>
                </a:lnTo>
                <a:lnTo>
                  <a:pt x="1010358" y="1042810"/>
                </a:lnTo>
                <a:lnTo>
                  <a:pt x="1016398" y="1034546"/>
                </a:lnTo>
                <a:lnTo>
                  <a:pt x="1022438" y="1027236"/>
                </a:lnTo>
                <a:lnTo>
                  <a:pt x="1028160" y="1020561"/>
                </a:lnTo>
                <a:lnTo>
                  <a:pt x="1038651" y="1009755"/>
                </a:lnTo>
                <a:lnTo>
                  <a:pt x="1052320" y="1002763"/>
                </a:lnTo>
                <a:lnTo>
                  <a:pt x="1067261" y="995452"/>
                </a:lnTo>
                <a:lnTo>
                  <a:pt x="1083792" y="988142"/>
                </a:lnTo>
                <a:lnTo>
                  <a:pt x="1100958" y="980832"/>
                </a:lnTo>
                <a:lnTo>
                  <a:pt x="1119078" y="973522"/>
                </a:lnTo>
                <a:lnTo>
                  <a:pt x="1137516" y="966212"/>
                </a:lnTo>
                <a:lnTo>
                  <a:pt x="1174709" y="952545"/>
                </a:lnTo>
                <a:lnTo>
                  <a:pt x="1211268" y="939831"/>
                </a:lnTo>
                <a:lnTo>
                  <a:pt x="1245282" y="928389"/>
                </a:lnTo>
                <a:lnTo>
                  <a:pt x="1274847" y="918854"/>
                </a:lnTo>
                <a:lnTo>
                  <a:pt x="1298371" y="911544"/>
                </a:lnTo>
                <a:lnTo>
                  <a:pt x="1302821" y="910273"/>
                </a:lnTo>
                <a:lnTo>
                  <a:pt x="1305682" y="909637"/>
                </a:lnTo>
                <a:close/>
                <a:moveTo>
                  <a:pt x="1453656" y="261937"/>
                </a:moveTo>
                <a:lnTo>
                  <a:pt x="1465744" y="261937"/>
                </a:lnTo>
                <a:lnTo>
                  <a:pt x="1477831" y="261937"/>
                </a:lnTo>
                <a:lnTo>
                  <a:pt x="1489600" y="263208"/>
                </a:lnTo>
                <a:lnTo>
                  <a:pt x="1501052" y="264798"/>
                </a:lnTo>
                <a:lnTo>
                  <a:pt x="1512185" y="267022"/>
                </a:lnTo>
                <a:lnTo>
                  <a:pt x="1523318" y="269565"/>
                </a:lnTo>
                <a:lnTo>
                  <a:pt x="1534133" y="273061"/>
                </a:lnTo>
                <a:lnTo>
                  <a:pt x="1544311" y="276875"/>
                </a:lnTo>
                <a:lnTo>
                  <a:pt x="1554490" y="281643"/>
                </a:lnTo>
                <a:lnTo>
                  <a:pt x="1564033" y="286410"/>
                </a:lnTo>
                <a:lnTo>
                  <a:pt x="1573575" y="291813"/>
                </a:lnTo>
                <a:lnTo>
                  <a:pt x="1582800" y="298170"/>
                </a:lnTo>
                <a:lnTo>
                  <a:pt x="1591388" y="304526"/>
                </a:lnTo>
                <a:lnTo>
                  <a:pt x="1599977" y="311519"/>
                </a:lnTo>
                <a:lnTo>
                  <a:pt x="1607929" y="319147"/>
                </a:lnTo>
                <a:lnTo>
                  <a:pt x="1615563" y="326775"/>
                </a:lnTo>
                <a:lnTo>
                  <a:pt x="1623197" y="335038"/>
                </a:lnTo>
                <a:lnTo>
                  <a:pt x="1630195" y="343937"/>
                </a:lnTo>
                <a:lnTo>
                  <a:pt x="1637193" y="352837"/>
                </a:lnTo>
                <a:lnTo>
                  <a:pt x="1643237" y="362372"/>
                </a:lnTo>
                <a:lnTo>
                  <a:pt x="1649280" y="372224"/>
                </a:lnTo>
                <a:lnTo>
                  <a:pt x="1654688" y="382713"/>
                </a:lnTo>
                <a:lnTo>
                  <a:pt x="1660095" y="392883"/>
                </a:lnTo>
                <a:lnTo>
                  <a:pt x="1664867" y="404007"/>
                </a:lnTo>
                <a:lnTo>
                  <a:pt x="1669320" y="415131"/>
                </a:lnTo>
                <a:lnTo>
                  <a:pt x="1673137" y="426573"/>
                </a:lnTo>
                <a:lnTo>
                  <a:pt x="1676636" y="438333"/>
                </a:lnTo>
                <a:lnTo>
                  <a:pt x="1679817" y="450411"/>
                </a:lnTo>
                <a:lnTo>
                  <a:pt x="1682361" y="462806"/>
                </a:lnTo>
                <a:lnTo>
                  <a:pt x="1684588" y="474884"/>
                </a:lnTo>
                <a:lnTo>
                  <a:pt x="1686497" y="487915"/>
                </a:lnTo>
                <a:lnTo>
                  <a:pt x="1687769" y="500628"/>
                </a:lnTo>
                <a:lnTo>
                  <a:pt x="1688405" y="513659"/>
                </a:lnTo>
                <a:lnTo>
                  <a:pt x="1694767" y="516202"/>
                </a:lnTo>
                <a:lnTo>
                  <a:pt x="1700492" y="519698"/>
                </a:lnTo>
                <a:lnTo>
                  <a:pt x="1702719" y="521605"/>
                </a:lnTo>
                <a:lnTo>
                  <a:pt x="1705264" y="523512"/>
                </a:lnTo>
                <a:lnTo>
                  <a:pt x="1707808" y="525736"/>
                </a:lnTo>
                <a:lnTo>
                  <a:pt x="1709717" y="528279"/>
                </a:lnTo>
                <a:lnTo>
                  <a:pt x="1711625" y="531140"/>
                </a:lnTo>
                <a:lnTo>
                  <a:pt x="1713534" y="534000"/>
                </a:lnTo>
                <a:lnTo>
                  <a:pt x="1714806" y="536860"/>
                </a:lnTo>
                <a:lnTo>
                  <a:pt x="1716397" y="540357"/>
                </a:lnTo>
                <a:lnTo>
                  <a:pt x="1717669" y="543853"/>
                </a:lnTo>
                <a:lnTo>
                  <a:pt x="1718623" y="547667"/>
                </a:lnTo>
                <a:lnTo>
                  <a:pt x="1719578" y="551799"/>
                </a:lnTo>
                <a:lnTo>
                  <a:pt x="1719896" y="556248"/>
                </a:lnTo>
                <a:lnTo>
                  <a:pt x="1720850" y="562923"/>
                </a:lnTo>
                <a:lnTo>
                  <a:pt x="1720850" y="570233"/>
                </a:lnTo>
                <a:lnTo>
                  <a:pt x="1719896" y="577543"/>
                </a:lnTo>
                <a:lnTo>
                  <a:pt x="1719260" y="585171"/>
                </a:lnTo>
                <a:lnTo>
                  <a:pt x="1717669" y="592481"/>
                </a:lnTo>
                <a:lnTo>
                  <a:pt x="1715442" y="599791"/>
                </a:lnTo>
                <a:lnTo>
                  <a:pt x="1712898" y="607101"/>
                </a:lnTo>
                <a:lnTo>
                  <a:pt x="1710035" y="614411"/>
                </a:lnTo>
                <a:lnTo>
                  <a:pt x="1706854" y="620768"/>
                </a:lnTo>
                <a:lnTo>
                  <a:pt x="1703037" y="627442"/>
                </a:lnTo>
                <a:lnTo>
                  <a:pt x="1699220" y="633481"/>
                </a:lnTo>
                <a:lnTo>
                  <a:pt x="1694767" y="639202"/>
                </a:lnTo>
                <a:lnTo>
                  <a:pt x="1689996" y="644287"/>
                </a:lnTo>
                <a:lnTo>
                  <a:pt x="1684588" y="648419"/>
                </a:lnTo>
                <a:lnTo>
                  <a:pt x="1679181" y="652233"/>
                </a:lnTo>
                <a:lnTo>
                  <a:pt x="1673455" y="655411"/>
                </a:lnTo>
                <a:lnTo>
                  <a:pt x="1670910" y="665900"/>
                </a:lnTo>
                <a:lnTo>
                  <a:pt x="1667729" y="676388"/>
                </a:lnTo>
                <a:lnTo>
                  <a:pt x="1664867" y="687194"/>
                </a:lnTo>
                <a:lnTo>
                  <a:pt x="1661050" y="697365"/>
                </a:lnTo>
                <a:lnTo>
                  <a:pt x="1657551" y="707853"/>
                </a:lnTo>
                <a:lnTo>
                  <a:pt x="1653097" y="717706"/>
                </a:lnTo>
                <a:lnTo>
                  <a:pt x="1648962" y="727559"/>
                </a:lnTo>
                <a:lnTo>
                  <a:pt x="1644827" y="737094"/>
                </a:lnTo>
                <a:lnTo>
                  <a:pt x="1640056" y="746947"/>
                </a:lnTo>
                <a:lnTo>
                  <a:pt x="1635284" y="756481"/>
                </a:lnTo>
                <a:lnTo>
                  <a:pt x="1629877" y="765699"/>
                </a:lnTo>
                <a:lnTo>
                  <a:pt x="1624469" y="774280"/>
                </a:lnTo>
                <a:lnTo>
                  <a:pt x="1618744" y="782861"/>
                </a:lnTo>
                <a:lnTo>
                  <a:pt x="1613018" y="791125"/>
                </a:lnTo>
                <a:lnTo>
                  <a:pt x="1606975" y="799389"/>
                </a:lnTo>
                <a:lnTo>
                  <a:pt x="1600613" y="807016"/>
                </a:lnTo>
                <a:lnTo>
                  <a:pt x="1593933" y="814327"/>
                </a:lnTo>
                <a:lnTo>
                  <a:pt x="1587253" y="821637"/>
                </a:lnTo>
                <a:lnTo>
                  <a:pt x="1579937" y="827993"/>
                </a:lnTo>
                <a:lnTo>
                  <a:pt x="1572621" y="834032"/>
                </a:lnTo>
                <a:lnTo>
                  <a:pt x="1564987" y="840389"/>
                </a:lnTo>
                <a:lnTo>
                  <a:pt x="1557353" y="845474"/>
                </a:lnTo>
                <a:lnTo>
                  <a:pt x="1549401" y="850559"/>
                </a:lnTo>
                <a:lnTo>
                  <a:pt x="1540812" y="855327"/>
                </a:lnTo>
                <a:lnTo>
                  <a:pt x="1532542" y="859141"/>
                </a:lnTo>
                <a:lnTo>
                  <a:pt x="1523636" y="862955"/>
                </a:lnTo>
                <a:lnTo>
                  <a:pt x="1514411" y="865815"/>
                </a:lnTo>
                <a:lnTo>
                  <a:pt x="1505187" y="868040"/>
                </a:lnTo>
                <a:lnTo>
                  <a:pt x="1495644" y="870583"/>
                </a:lnTo>
                <a:lnTo>
                  <a:pt x="1486101" y="872172"/>
                </a:lnTo>
                <a:lnTo>
                  <a:pt x="1475923" y="872807"/>
                </a:lnTo>
                <a:lnTo>
                  <a:pt x="1465744" y="873125"/>
                </a:lnTo>
                <a:lnTo>
                  <a:pt x="1455565" y="872807"/>
                </a:lnTo>
                <a:lnTo>
                  <a:pt x="1445386" y="872172"/>
                </a:lnTo>
                <a:lnTo>
                  <a:pt x="1435525" y="870583"/>
                </a:lnTo>
                <a:lnTo>
                  <a:pt x="1426301" y="868676"/>
                </a:lnTo>
                <a:lnTo>
                  <a:pt x="1417076" y="865815"/>
                </a:lnTo>
                <a:lnTo>
                  <a:pt x="1407852" y="862955"/>
                </a:lnTo>
                <a:lnTo>
                  <a:pt x="1399263" y="859459"/>
                </a:lnTo>
                <a:lnTo>
                  <a:pt x="1390675" y="855327"/>
                </a:lnTo>
                <a:lnTo>
                  <a:pt x="1382405" y="850559"/>
                </a:lnTo>
                <a:lnTo>
                  <a:pt x="1374771" y="846110"/>
                </a:lnTo>
                <a:lnTo>
                  <a:pt x="1366500" y="840707"/>
                </a:lnTo>
                <a:lnTo>
                  <a:pt x="1359184" y="834350"/>
                </a:lnTo>
                <a:lnTo>
                  <a:pt x="1351868" y="828311"/>
                </a:lnTo>
                <a:lnTo>
                  <a:pt x="1344871" y="821955"/>
                </a:lnTo>
                <a:lnTo>
                  <a:pt x="1337873" y="814962"/>
                </a:lnTo>
                <a:lnTo>
                  <a:pt x="1331193" y="807652"/>
                </a:lnTo>
                <a:lnTo>
                  <a:pt x="1325149" y="800024"/>
                </a:lnTo>
                <a:lnTo>
                  <a:pt x="1319105" y="792078"/>
                </a:lnTo>
                <a:lnTo>
                  <a:pt x="1313062" y="783815"/>
                </a:lnTo>
                <a:lnTo>
                  <a:pt x="1307654" y="775233"/>
                </a:lnTo>
                <a:lnTo>
                  <a:pt x="1302247" y="766334"/>
                </a:lnTo>
                <a:lnTo>
                  <a:pt x="1296840" y="757435"/>
                </a:lnTo>
                <a:lnTo>
                  <a:pt x="1291750" y="748218"/>
                </a:lnTo>
                <a:lnTo>
                  <a:pt x="1287297" y="738683"/>
                </a:lnTo>
                <a:lnTo>
                  <a:pt x="1283162" y="729148"/>
                </a:lnTo>
                <a:lnTo>
                  <a:pt x="1278709" y="719295"/>
                </a:lnTo>
                <a:lnTo>
                  <a:pt x="1274573" y="709443"/>
                </a:lnTo>
                <a:lnTo>
                  <a:pt x="1270756" y="698954"/>
                </a:lnTo>
                <a:lnTo>
                  <a:pt x="1267257" y="688466"/>
                </a:lnTo>
                <a:lnTo>
                  <a:pt x="1264395" y="678295"/>
                </a:lnTo>
                <a:lnTo>
                  <a:pt x="1261214" y="667807"/>
                </a:lnTo>
                <a:lnTo>
                  <a:pt x="1258033" y="657318"/>
                </a:lnTo>
                <a:lnTo>
                  <a:pt x="1255170" y="656047"/>
                </a:lnTo>
                <a:lnTo>
                  <a:pt x="1251989" y="654776"/>
                </a:lnTo>
                <a:lnTo>
                  <a:pt x="1248808" y="653504"/>
                </a:lnTo>
                <a:lnTo>
                  <a:pt x="1245946" y="651915"/>
                </a:lnTo>
                <a:lnTo>
                  <a:pt x="1240220" y="647783"/>
                </a:lnTo>
                <a:lnTo>
                  <a:pt x="1234812" y="642698"/>
                </a:lnTo>
                <a:lnTo>
                  <a:pt x="1229723" y="637295"/>
                </a:lnTo>
                <a:lnTo>
                  <a:pt x="1225270" y="631256"/>
                </a:lnTo>
                <a:lnTo>
                  <a:pt x="1220817" y="624582"/>
                </a:lnTo>
                <a:lnTo>
                  <a:pt x="1217000" y="617907"/>
                </a:lnTo>
                <a:lnTo>
                  <a:pt x="1214137" y="609962"/>
                </a:lnTo>
                <a:lnTo>
                  <a:pt x="1210956" y="602334"/>
                </a:lnTo>
                <a:lnTo>
                  <a:pt x="1208729" y="594706"/>
                </a:lnTo>
                <a:lnTo>
                  <a:pt x="1207139" y="587078"/>
                </a:lnTo>
                <a:lnTo>
                  <a:pt x="1205548" y="579132"/>
                </a:lnTo>
                <a:lnTo>
                  <a:pt x="1205230" y="571186"/>
                </a:lnTo>
                <a:lnTo>
                  <a:pt x="1204912" y="563558"/>
                </a:lnTo>
                <a:lnTo>
                  <a:pt x="1205548" y="556248"/>
                </a:lnTo>
                <a:lnTo>
                  <a:pt x="1206503" y="551481"/>
                </a:lnTo>
                <a:lnTo>
                  <a:pt x="1207139" y="547031"/>
                </a:lnTo>
                <a:lnTo>
                  <a:pt x="1208411" y="542581"/>
                </a:lnTo>
                <a:lnTo>
                  <a:pt x="1209684" y="538767"/>
                </a:lnTo>
                <a:lnTo>
                  <a:pt x="1211274" y="534954"/>
                </a:lnTo>
                <a:lnTo>
                  <a:pt x="1213183" y="532093"/>
                </a:lnTo>
                <a:lnTo>
                  <a:pt x="1215727" y="528915"/>
                </a:lnTo>
                <a:lnTo>
                  <a:pt x="1217954" y="525736"/>
                </a:lnTo>
                <a:lnTo>
                  <a:pt x="1220180" y="523512"/>
                </a:lnTo>
                <a:lnTo>
                  <a:pt x="1222725" y="521287"/>
                </a:lnTo>
                <a:lnTo>
                  <a:pt x="1225906" y="519062"/>
                </a:lnTo>
                <a:lnTo>
                  <a:pt x="1229087" y="517155"/>
                </a:lnTo>
                <a:lnTo>
                  <a:pt x="1232586" y="515566"/>
                </a:lnTo>
                <a:lnTo>
                  <a:pt x="1235449" y="513977"/>
                </a:lnTo>
                <a:lnTo>
                  <a:pt x="1239266" y="512705"/>
                </a:lnTo>
                <a:lnTo>
                  <a:pt x="1242765" y="511752"/>
                </a:lnTo>
                <a:lnTo>
                  <a:pt x="1244037" y="498721"/>
                </a:lnTo>
                <a:lnTo>
                  <a:pt x="1244991" y="486008"/>
                </a:lnTo>
                <a:lnTo>
                  <a:pt x="1246900" y="473294"/>
                </a:lnTo>
                <a:lnTo>
                  <a:pt x="1249445" y="461217"/>
                </a:lnTo>
                <a:lnTo>
                  <a:pt x="1251989" y="448821"/>
                </a:lnTo>
                <a:lnTo>
                  <a:pt x="1255170" y="437062"/>
                </a:lnTo>
                <a:lnTo>
                  <a:pt x="1258987" y="425302"/>
                </a:lnTo>
                <a:lnTo>
                  <a:pt x="1262804" y="413542"/>
                </a:lnTo>
                <a:lnTo>
                  <a:pt x="1266939" y="402736"/>
                </a:lnTo>
                <a:lnTo>
                  <a:pt x="1272029" y="391930"/>
                </a:lnTo>
                <a:lnTo>
                  <a:pt x="1276800" y="381441"/>
                </a:lnTo>
                <a:lnTo>
                  <a:pt x="1282526" y="371271"/>
                </a:lnTo>
                <a:lnTo>
                  <a:pt x="1288251" y="361736"/>
                </a:lnTo>
                <a:lnTo>
                  <a:pt x="1294931" y="351883"/>
                </a:lnTo>
                <a:lnTo>
                  <a:pt x="1301293" y="343302"/>
                </a:lnTo>
                <a:lnTo>
                  <a:pt x="1308609" y="334402"/>
                </a:lnTo>
                <a:lnTo>
                  <a:pt x="1315925" y="326457"/>
                </a:lnTo>
                <a:lnTo>
                  <a:pt x="1323559" y="318193"/>
                </a:lnTo>
                <a:lnTo>
                  <a:pt x="1332147" y="311201"/>
                </a:lnTo>
                <a:lnTo>
                  <a:pt x="1340417" y="304209"/>
                </a:lnTo>
                <a:lnTo>
                  <a:pt x="1349324" y="297534"/>
                </a:lnTo>
                <a:lnTo>
                  <a:pt x="1358230" y="291813"/>
                </a:lnTo>
                <a:lnTo>
                  <a:pt x="1367773" y="286092"/>
                </a:lnTo>
                <a:lnTo>
                  <a:pt x="1377315" y="281325"/>
                </a:lnTo>
                <a:lnTo>
                  <a:pt x="1387176" y="276875"/>
                </a:lnTo>
                <a:lnTo>
                  <a:pt x="1397673" y="273061"/>
                </a:lnTo>
                <a:lnTo>
                  <a:pt x="1408488" y="269565"/>
                </a:lnTo>
                <a:lnTo>
                  <a:pt x="1419303" y="267022"/>
                </a:lnTo>
                <a:lnTo>
                  <a:pt x="1430436" y="264798"/>
                </a:lnTo>
                <a:lnTo>
                  <a:pt x="1442205" y="263208"/>
                </a:lnTo>
                <a:lnTo>
                  <a:pt x="1453656" y="261937"/>
                </a:lnTo>
                <a:close/>
                <a:moveTo>
                  <a:pt x="767182" y="119062"/>
                </a:moveTo>
                <a:lnTo>
                  <a:pt x="746542" y="795338"/>
                </a:lnTo>
                <a:lnTo>
                  <a:pt x="119396" y="795338"/>
                </a:lnTo>
                <a:lnTo>
                  <a:pt x="119396" y="3073718"/>
                </a:lnTo>
                <a:lnTo>
                  <a:pt x="119396" y="3077210"/>
                </a:lnTo>
                <a:lnTo>
                  <a:pt x="119713" y="3080068"/>
                </a:lnTo>
                <a:lnTo>
                  <a:pt x="120666" y="3083560"/>
                </a:lnTo>
                <a:lnTo>
                  <a:pt x="121619" y="3086100"/>
                </a:lnTo>
                <a:lnTo>
                  <a:pt x="123206" y="3089275"/>
                </a:lnTo>
                <a:lnTo>
                  <a:pt x="124794" y="3092133"/>
                </a:lnTo>
                <a:lnTo>
                  <a:pt x="126699" y="3094673"/>
                </a:lnTo>
                <a:lnTo>
                  <a:pt x="128922" y="3096895"/>
                </a:lnTo>
                <a:lnTo>
                  <a:pt x="131780" y="3099118"/>
                </a:lnTo>
                <a:lnTo>
                  <a:pt x="134003" y="3101023"/>
                </a:lnTo>
                <a:lnTo>
                  <a:pt x="136543" y="3102610"/>
                </a:lnTo>
                <a:lnTo>
                  <a:pt x="139718" y="3104198"/>
                </a:lnTo>
                <a:lnTo>
                  <a:pt x="142894" y="3105468"/>
                </a:lnTo>
                <a:lnTo>
                  <a:pt x="145752" y="3106103"/>
                </a:lnTo>
                <a:lnTo>
                  <a:pt x="149245" y="3106420"/>
                </a:lnTo>
                <a:lnTo>
                  <a:pt x="152420" y="3106738"/>
                </a:lnTo>
                <a:lnTo>
                  <a:pt x="2224068" y="3106738"/>
                </a:lnTo>
                <a:lnTo>
                  <a:pt x="2227243" y="3106420"/>
                </a:lnTo>
                <a:lnTo>
                  <a:pt x="2230736" y="3106103"/>
                </a:lnTo>
                <a:lnTo>
                  <a:pt x="2233594" y="3105468"/>
                </a:lnTo>
                <a:lnTo>
                  <a:pt x="2236769" y="3104198"/>
                </a:lnTo>
                <a:lnTo>
                  <a:pt x="2239310" y="3102610"/>
                </a:lnTo>
                <a:lnTo>
                  <a:pt x="2242168" y="3101023"/>
                </a:lnTo>
                <a:lnTo>
                  <a:pt x="2244708" y="3099118"/>
                </a:lnTo>
                <a:lnTo>
                  <a:pt x="2247566" y="3096895"/>
                </a:lnTo>
                <a:lnTo>
                  <a:pt x="2249471" y="3094673"/>
                </a:lnTo>
                <a:lnTo>
                  <a:pt x="2251694" y="3092133"/>
                </a:lnTo>
                <a:lnTo>
                  <a:pt x="2253282" y="3089275"/>
                </a:lnTo>
                <a:lnTo>
                  <a:pt x="2254552" y="3086100"/>
                </a:lnTo>
                <a:lnTo>
                  <a:pt x="2255822" y="3083560"/>
                </a:lnTo>
                <a:lnTo>
                  <a:pt x="2256774" y="3080068"/>
                </a:lnTo>
                <a:lnTo>
                  <a:pt x="2257092" y="3077210"/>
                </a:lnTo>
                <a:lnTo>
                  <a:pt x="2257092" y="3073718"/>
                </a:lnTo>
                <a:lnTo>
                  <a:pt x="2257092" y="152400"/>
                </a:lnTo>
                <a:lnTo>
                  <a:pt x="2257092" y="148907"/>
                </a:lnTo>
                <a:lnTo>
                  <a:pt x="2256774" y="146050"/>
                </a:lnTo>
                <a:lnTo>
                  <a:pt x="2255504" y="142875"/>
                </a:lnTo>
                <a:lnTo>
                  <a:pt x="2254234" y="139700"/>
                </a:lnTo>
                <a:lnTo>
                  <a:pt x="2253282" y="136842"/>
                </a:lnTo>
                <a:lnTo>
                  <a:pt x="2251376" y="133985"/>
                </a:lnTo>
                <a:lnTo>
                  <a:pt x="2249471" y="131445"/>
                </a:lnTo>
                <a:lnTo>
                  <a:pt x="2247566" y="128905"/>
                </a:lnTo>
                <a:lnTo>
                  <a:pt x="2244708" y="126682"/>
                </a:lnTo>
                <a:lnTo>
                  <a:pt x="2242168" y="124777"/>
                </a:lnTo>
                <a:lnTo>
                  <a:pt x="2239310" y="123190"/>
                </a:lnTo>
                <a:lnTo>
                  <a:pt x="2236769" y="121920"/>
                </a:lnTo>
                <a:lnTo>
                  <a:pt x="2233594" y="120650"/>
                </a:lnTo>
                <a:lnTo>
                  <a:pt x="2230736" y="120015"/>
                </a:lnTo>
                <a:lnTo>
                  <a:pt x="2227243" y="119380"/>
                </a:lnTo>
                <a:lnTo>
                  <a:pt x="2224068" y="119062"/>
                </a:lnTo>
                <a:lnTo>
                  <a:pt x="767182" y="119062"/>
                </a:lnTo>
                <a:close/>
                <a:moveTo>
                  <a:pt x="688114" y="0"/>
                </a:moveTo>
                <a:lnTo>
                  <a:pt x="2224068" y="0"/>
                </a:lnTo>
                <a:lnTo>
                  <a:pt x="2231688" y="635"/>
                </a:lnTo>
                <a:lnTo>
                  <a:pt x="2239310" y="952"/>
                </a:lnTo>
                <a:lnTo>
                  <a:pt x="2246931" y="2222"/>
                </a:lnTo>
                <a:lnTo>
                  <a:pt x="2254552" y="3175"/>
                </a:lnTo>
                <a:lnTo>
                  <a:pt x="2261855" y="5080"/>
                </a:lnTo>
                <a:lnTo>
                  <a:pt x="2269159" y="6985"/>
                </a:lnTo>
                <a:lnTo>
                  <a:pt x="2276144" y="9207"/>
                </a:lnTo>
                <a:lnTo>
                  <a:pt x="2283130" y="12382"/>
                </a:lnTo>
                <a:lnTo>
                  <a:pt x="2289799" y="15557"/>
                </a:lnTo>
                <a:lnTo>
                  <a:pt x="2296467" y="18415"/>
                </a:lnTo>
                <a:lnTo>
                  <a:pt x="2302818" y="22225"/>
                </a:lnTo>
                <a:lnTo>
                  <a:pt x="2309169" y="26035"/>
                </a:lnTo>
                <a:lnTo>
                  <a:pt x="2315202" y="30480"/>
                </a:lnTo>
                <a:lnTo>
                  <a:pt x="2320918" y="34925"/>
                </a:lnTo>
                <a:lnTo>
                  <a:pt x="2326316" y="40005"/>
                </a:lnTo>
                <a:lnTo>
                  <a:pt x="2331714" y="44767"/>
                </a:lnTo>
                <a:lnTo>
                  <a:pt x="2336478" y="50165"/>
                </a:lnTo>
                <a:lnTo>
                  <a:pt x="2341241" y="55562"/>
                </a:lnTo>
                <a:lnTo>
                  <a:pt x="2345686" y="61277"/>
                </a:lnTo>
                <a:lnTo>
                  <a:pt x="2350132" y="67627"/>
                </a:lnTo>
                <a:lnTo>
                  <a:pt x="2354260" y="73660"/>
                </a:lnTo>
                <a:lnTo>
                  <a:pt x="2357753" y="79692"/>
                </a:lnTo>
                <a:lnTo>
                  <a:pt x="2360928" y="86677"/>
                </a:lnTo>
                <a:lnTo>
                  <a:pt x="2364104" y="93027"/>
                </a:lnTo>
                <a:lnTo>
                  <a:pt x="2366962" y="100012"/>
                </a:lnTo>
                <a:lnTo>
                  <a:pt x="2369184" y="107315"/>
                </a:lnTo>
                <a:lnTo>
                  <a:pt x="2371407" y="114617"/>
                </a:lnTo>
                <a:lnTo>
                  <a:pt x="2372995" y="121920"/>
                </a:lnTo>
                <a:lnTo>
                  <a:pt x="2374583" y="129540"/>
                </a:lnTo>
                <a:lnTo>
                  <a:pt x="2375218" y="137160"/>
                </a:lnTo>
                <a:lnTo>
                  <a:pt x="2375853" y="144780"/>
                </a:lnTo>
                <a:lnTo>
                  <a:pt x="2376488" y="152400"/>
                </a:lnTo>
                <a:lnTo>
                  <a:pt x="2376488" y="3073718"/>
                </a:lnTo>
                <a:lnTo>
                  <a:pt x="2375853" y="3081338"/>
                </a:lnTo>
                <a:lnTo>
                  <a:pt x="2375218" y="3089275"/>
                </a:lnTo>
                <a:lnTo>
                  <a:pt x="2374583" y="3096895"/>
                </a:lnTo>
                <a:lnTo>
                  <a:pt x="2372995" y="3104198"/>
                </a:lnTo>
                <a:lnTo>
                  <a:pt x="2371407" y="3111500"/>
                </a:lnTo>
                <a:lnTo>
                  <a:pt x="2369184" y="3118803"/>
                </a:lnTo>
                <a:lnTo>
                  <a:pt x="2366962" y="3126105"/>
                </a:lnTo>
                <a:lnTo>
                  <a:pt x="2364104" y="3132773"/>
                </a:lnTo>
                <a:lnTo>
                  <a:pt x="2360928" y="3139758"/>
                </a:lnTo>
                <a:lnTo>
                  <a:pt x="2357753" y="3146425"/>
                </a:lnTo>
                <a:lnTo>
                  <a:pt x="2354260" y="3152458"/>
                </a:lnTo>
                <a:lnTo>
                  <a:pt x="2350132" y="3158490"/>
                </a:lnTo>
                <a:lnTo>
                  <a:pt x="2345686" y="3164523"/>
                </a:lnTo>
                <a:lnTo>
                  <a:pt x="2341241" y="3170238"/>
                </a:lnTo>
                <a:lnTo>
                  <a:pt x="2336478" y="3176270"/>
                </a:lnTo>
                <a:lnTo>
                  <a:pt x="2331714" y="3181033"/>
                </a:lnTo>
                <a:lnTo>
                  <a:pt x="2326316" y="3186113"/>
                </a:lnTo>
                <a:lnTo>
                  <a:pt x="2320918" y="3191193"/>
                </a:lnTo>
                <a:lnTo>
                  <a:pt x="2315202" y="3195638"/>
                </a:lnTo>
                <a:lnTo>
                  <a:pt x="2309169" y="3199765"/>
                </a:lnTo>
                <a:lnTo>
                  <a:pt x="2302818" y="3203575"/>
                </a:lnTo>
                <a:lnTo>
                  <a:pt x="2296467" y="3207385"/>
                </a:lnTo>
                <a:lnTo>
                  <a:pt x="2289799" y="3210878"/>
                </a:lnTo>
                <a:lnTo>
                  <a:pt x="2283130" y="3214053"/>
                </a:lnTo>
                <a:lnTo>
                  <a:pt x="2276144" y="3216593"/>
                </a:lnTo>
                <a:lnTo>
                  <a:pt x="2269159" y="3218815"/>
                </a:lnTo>
                <a:lnTo>
                  <a:pt x="2261855" y="3221038"/>
                </a:lnTo>
                <a:lnTo>
                  <a:pt x="2254552" y="3222943"/>
                </a:lnTo>
                <a:lnTo>
                  <a:pt x="2246931" y="3223895"/>
                </a:lnTo>
                <a:lnTo>
                  <a:pt x="2239310" y="3225165"/>
                </a:lnTo>
                <a:lnTo>
                  <a:pt x="2231688" y="3225483"/>
                </a:lnTo>
                <a:lnTo>
                  <a:pt x="2224068" y="3225800"/>
                </a:lnTo>
                <a:lnTo>
                  <a:pt x="152420" y="3225800"/>
                </a:lnTo>
                <a:lnTo>
                  <a:pt x="144799" y="3225483"/>
                </a:lnTo>
                <a:lnTo>
                  <a:pt x="137178" y="3225165"/>
                </a:lnTo>
                <a:lnTo>
                  <a:pt x="129557" y="3223895"/>
                </a:lnTo>
                <a:lnTo>
                  <a:pt x="121619" y="3222943"/>
                </a:lnTo>
                <a:lnTo>
                  <a:pt x="114633" y="3221038"/>
                </a:lnTo>
                <a:lnTo>
                  <a:pt x="107329" y="3218815"/>
                </a:lnTo>
                <a:lnTo>
                  <a:pt x="100343" y="3216593"/>
                </a:lnTo>
                <a:lnTo>
                  <a:pt x="93040" y="3214053"/>
                </a:lnTo>
                <a:lnTo>
                  <a:pt x="86689" y="3210878"/>
                </a:lnTo>
                <a:lnTo>
                  <a:pt x="80020" y="3207385"/>
                </a:lnTo>
                <a:lnTo>
                  <a:pt x="73670" y="3203575"/>
                </a:lnTo>
                <a:lnTo>
                  <a:pt x="67319" y="3199765"/>
                </a:lnTo>
                <a:lnTo>
                  <a:pt x="61285" y="3195638"/>
                </a:lnTo>
                <a:lnTo>
                  <a:pt x="55570" y="3191193"/>
                </a:lnTo>
                <a:lnTo>
                  <a:pt x="50171" y="3186430"/>
                </a:lnTo>
                <a:lnTo>
                  <a:pt x="44773" y="3181033"/>
                </a:lnTo>
                <a:lnTo>
                  <a:pt x="40010" y="3176270"/>
                </a:lnTo>
                <a:lnTo>
                  <a:pt x="34929" y="3170238"/>
                </a:lnTo>
                <a:lnTo>
                  <a:pt x="30801" y="3164523"/>
                </a:lnTo>
                <a:lnTo>
                  <a:pt x="26038" y="3158808"/>
                </a:lnTo>
                <a:lnTo>
                  <a:pt x="22228" y="3152458"/>
                </a:lnTo>
                <a:lnTo>
                  <a:pt x="18735" y="3146425"/>
                </a:lnTo>
                <a:lnTo>
                  <a:pt x="15242" y="3139758"/>
                </a:lnTo>
                <a:lnTo>
                  <a:pt x="12384" y="3132773"/>
                </a:lnTo>
                <a:lnTo>
                  <a:pt x="9526" y="3126105"/>
                </a:lnTo>
                <a:lnTo>
                  <a:pt x="6986" y="3118803"/>
                </a:lnTo>
                <a:lnTo>
                  <a:pt x="5080" y="3111818"/>
                </a:lnTo>
                <a:lnTo>
                  <a:pt x="3175" y="3104198"/>
                </a:lnTo>
                <a:lnTo>
                  <a:pt x="1905" y="3096895"/>
                </a:lnTo>
                <a:lnTo>
                  <a:pt x="952" y="3089275"/>
                </a:lnTo>
                <a:lnTo>
                  <a:pt x="317" y="3081338"/>
                </a:lnTo>
                <a:lnTo>
                  <a:pt x="0" y="3073718"/>
                </a:lnTo>
                <a:lnTo>
                  <a:pt x="0" y="743268"/>
                </a:lnTo>
                <a:lnTo>
                  <a:pt x="68811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
        <p:nvSpPr>
          <p:cNvPr id="9" name="TextBox 13"/>
          <p:cNvSpPr txBox="1"/>
          <p:nvPr/>
        </p:nvSpPr>
        <p:spPr>
          <a:xfrm>
            <a:off x="4750104" y="366780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相关工作</a:t>
            </a:r>
            <a:endParaRPr lang="zh-CN" altLang="en-US" sz="1200" dirty="0">
              <a:cs typeface="+mn-ea"/>
              <a:sym typeface="+mn-lt"/>
            </a:endParaRPr>
          </a:p>
        </p:txBody>
      </p:sp>
    </p:spTree>
    <p:extLst>
      <p:ext uri="{BB962C8B-B14F-4D97-AF65-F5344CB8AC3E}">
        <p14:creationId xmlns:p14="http://schemas.microsoft.com/office/powerpoint/2010/main" val="239619663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339752" y="2777123"/>
            <a:ext cx="1569223" cy="1173269"/>
            <a:chOff x="3474720" y="4038600"/>
            <a:chExt cx="2331720" cy="1752600"/>
          </a:xfrm>
        </p:grpSpPr>
        <p:sp>
          <p:nvSpPr>
            <p:cNvPr id="14" name="文本框 19"/>
            <p:cNvSpPr txBox="1"/>
            <p:nvPr/>
          </p:nvSpPr>
          <p:spPr>
            <a:xfrm>
              <a:off x="3596579" y="4758225"/>
              <a:ext cx="2087999"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旁路信息泄露</a:t>
              </a:r>
              <a:endParaRPr lang="zh-CN" altLang="en-US" baseline="-3000" dirty="0">
                <a:latin typeface="微软雅黑" pitchFamily="34" charset="-122"/>
                <a:ea typeface="微软雅黑" pitchFamily="34" charset="-122"/>
              </a:endParaRPr>
            </a:p>
          </p:txBody>
        </p:sp>
        <p:sp>
          <p:nvSpPr>
            <p:cNvPr id="15" name="文本框 20"/>
            <p:cNvSpPr txBox="1"/>
            <p:nvPr/>
          </p:nvSpPr>
          <p:spPr>
            <a:xfrm>
              <a:off x="3596581" y="5299085"/>
              <a:ext cx="2087997"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替换策略并非随机</a:t>
              </a:r>
              <a:endParaRPr lang="zh-CN" altLang="en-US" baseline="-3000" dirty="0">
                <a:latin typeface="微软雅黑" pitchFamily="34" charset="-122"/>
                <a:ea typeface="微软雅黑" pitchFamily="34" charset="-122"/>
              </a:endParaRPr>
            </a:p>
          </p:txBody>
        </p:sp>
        <p:sp>
          <p:nvSpPr>
            <p:cNvPr id="16" name="文本框 21"/>
            <p:cNvSpPr txBox="1"/>
            <p:nvPr/>
          </p:nvSpPr>
          <p:spPr>
            <a:xfrm>
              <a:off x="3596579" y="4217365"/>
              <a:ext cx="2087999"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多程序共享</a:t>
              </a:r>
              <a:endParaRPr lang="zh-CN" altLang="en-US" baseline="-3000" dirty="0">
                <a:latin typeface="微软雅黑" pitchFamily="34" charset="-122"/>
                <a:ea typeface="微软雅黑" pitchFamily="34" charset="-122"/>
              </a:endParaRPr>
            </a:p>
          </p:txBody>
        </p:sp>
        <p:sp>
          <p:nvSpPr>
            <p:cNvPr id="17" name="矩形 16"/>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100" b="1">
                <a:ln w="12700">
                  <a:solidFill>
                    <a:schemeClr val="tx2">
                      <a:satMod val="155000"/>
                    </a:schemeClr>
                  </a:solidFill>
                  <a:prstDash val="solid"/>
                </a:ln>
                <a:effectLst>
                  <a:outerShdw blurRad="41275" dist="20320" dir="1800000" algn="tl" rotWithShape="0">
                    <a:srgbClr val="000000">
                      <a:alpha val="40000"/>
                    </a:srgbClr>
                  </a:outerShdw>
                </a:effectLst>
                <a:latin typeface="微软雅黑" pitchFamily="34" charset="-122"/>
                <a:ea typeface="微软雅黑" pitchFamily="34" charset="-122"/>
              </a:endParaRPr>
            </a:p>
          </p:txBody>
        </p:sp>
        <p:cxnSp>
          <p:nvCxnSpPr>
            <p:cNvPr id="18" name="直接连接符 17"/>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4134614" y="2777123"/>
            <a:ext cx="1569223" cy="1173269"/>
            <a:chOff x="3474720" y="4038600"/>
            <a:chExt cx="2331720" cy="1752600"/>
          </a:xfrm>
        </p:grpSpPr>
        <p:sp>
          <p:nvSpPr>
            <p:cNvPr id="21" name="文本框 30"/>
            <p:cNvSpPr txBox="1"/>
            <p:nvPr/>
          </p:nvSpPr>
          <p:spPr>
            <a:xfrm>
              <a:off x="3596579" y="4758225"/>
              <a:ext cx="2087999"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开放虚实地址查询</a:t>
              </a:r>
              <a:endParaRPr lang="zh-CN" altLang="en-US" baseline="-3000" dirty="0">
                <a:latin typeface="微软雅黑" pitchFamily="34" charset="-122"/>
                <a:ea typeface="微软雅黑" pitchFamily="34" charset="-122"/>
              </a:endParaRPr>
            </a:p>
          </p:txBody>
        </p:sp>
        <p:sp>
          <p:nvSpPr>
            <p:cNvPr id="22" name="文本框 31"/>
            <p:cNvSpPr txBox="1"/>
            <p:nvPr/>
          </p:nvSpPr>
          <p:spPr>
            <a:xfrm>
              <a:off x="3596579" y="5299085"/>
              <a:ext cx="2087999"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多程序共享内存</a:t>
              </a:r>
              <a:endParaRPr lang="zh-CN" altLang="en-US" baseline="-3000" dirty="0">
                <a:latin typeface="微软雅黑" pitchFamily="34" charset="-122"/>
                <a:ea typeface="微软雅黑" pitchFamily="34" charset="-122"/>
              </a:endParaRPr>
            </a:p>
          </p:txBody>
        </p:sp>
        <p:sp>
          <p:nvSpPr>
            <p:cNvPr id="23" name="文本框 32"/>
            <p:cNvSpPr txBox="1"/>
            <p:nvPr/>
          </p:nvSpPr>
          <p:spPr>
            <a:xfrm>
              <a:off x="3596581" y="4217365"/>
              <a:ext cx="2088000"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提供精确计时方式</a:t>
              </a:r>
              <a:endParaRPr lang="zh-CN" altLang="en-US" baseline="-3000" dirty="0">
                <a:latin typeface="微软雅黑" pitchFamily="34" charset="-122"/>
                <a:ea typeface="微软雅黑" pitchFamily="34" charset="-122"/>
              </a:endParaRPr>
            </a:p>
          </p:txBody>
        </p:sp>
        <p:sp>
          <p:nvSpPr>
            <p:cNvPr id="24" name="矩形 23"/>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100">
                <a:latin typeface="微软雅黑" pitchFamily="34" charset="-122"/>
                <a:ea typeface="微软雅黑" pitchFamily="34" charset="-122"/>
              </a:endParaRPr>
            </a:p>
          </p:txBody>
        </p:sp>
        <p:cxnSp>
          <p:nvCxnSpPr>
            <p:cNvPr id="25" name="直接连接符 24"/>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942298" y="2777123"/>
            <a:ext cx="1569223" cy="1173269"/>
            <a:chOff x="3474720" y="4038600"/>
            <a:chExt cx="2331720" cy="1752600"/>
          </a:xfrm>
        </p:grpSpPr>
        <p:sp>
          <p:nvSpPr>
            <p:cNvPr id="28" name="文本框 37"/>
            <p:cNvSpPr txBox="1"/>
            <p:nvPr/>
          </p:nvSpPr>
          <p:spPr>
            <a:xfrm>
              <a:off x="3596581" y="4758225"/>
              <a:ext cx="2087997"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息的不同会导致对</a:t>
              </a:r>
              <a:endParaRPr lang="zh-CN" altLang="en-US" baseline="-3000" dirty="0">
                <a:latin typeface="微软雅黑" pitchFamily="34" charset="-122"/>
                <a:ea typeface="微软雅黑" pitchFamily="34" charset="-122"/>
              </a:endParaRPr>
            </a:p>
          </p:txBody>
        </p:sp>
        <p:sp>
          <p:nvSpPr>
            <p:cNvPr id="29" name="文本框 38"/>
            <p:cNvSpPr txBox="1"/>
            <p:nvPr/>
          </p:nvSpPr>
          <p:spPr>
            <a:xfrm>
              <a:off x="3596581" y="5299085"/>
              <a:ext cx="2087997"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不同内存区域访问</a:t>
              </a:r>
              <a:endParaRPr lang="zh-CN" altLang="en-US" baseline="-3000" dirty="0">
                <a:latin typeface="微软雅黑" pitchFamily="34" charset="-122"/>
                <a:ea typeface="微软雅黑" pitchFamily="34" charset="-122"/>
              </a:endParaRPr>
            </a:p>
          </p:txBody>
        </p:sp>
        <p:sp>
          <p:nvSpPr>
            <p:cNvPr id="30" name="文本框 39"/>
            <p:cNvSpPr txBox="1"/>
            <p:nvPr/>
          </p:nvSpPr>
          <p:spPr>
            <a:xfrm>
              <a:off x="3596579" y="4217365"/>
              <a:ext cx="2087999" cy="413774"/>
            </a:xfrm>
            <a:prstGeom prst="rect">
              <a:avLst/>
            </a:prstGeom>
            <a:noFill/>
          </p:spPr>
          <p:txBody>
            <a:bodyPr wrap="square" rtlCol="0">
              <a:spAutoFit/>
            </a:bodyPr>
            <a:lstStyle/>
            <a:p>
              <a:pPr algn="ctr"/>
              <a:r>
                <a:rPr lang="zh-CN" altLang="en-US" baseline="-3000" dirty="0" smtClean="0">
                  <a:latin typeface="微软雅黑" pitchFamily="34" charset="-122"/>
                  <a:ea typeface="微软雅黑" pitchFamily="34" charset="-122"/>
                </a:rPr>
                <a:t>特定行为中私密信</a:t>
              </a:r>
              <a:endParaRPr lang="zh-CN" altLang="en-US" baseline="-3000" dirty="0">
                <a:latin typeface="微软雅黑" pitchFamily="34" charset="-122"/>
                <a:ea typeface="微软雅黑" pitchFamily="34" charset="-122"/>
              </a:endParaRPr>
            </a:p>
          </p:txBody>
        </p:sp>
        <p:sp>
          <p:nvSpPr>
            <p:cNvPr id="31" name="矩形 30"/>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100">
                <a:latin typeface="微软雅黑" pitchFamily="34" charset="-122"/>
                <a:ea typeface="微软雅黑" pitchFamily="34" charset="-122"/>
              </a:endParaRPr>
            </a:p>
          </p:txBody>
        </p:sp>
        <p:cxnSp>
          <p:nvCxnSpPr>
            <p:cNvPr id="32" name="直接连接符 31"/>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2339752" y="1491630"/>
            <a:ext cx="1569223" cy="1285494"/>
            <a:chOff x="3569970" y="1908810"/>
            <a:chExt cx="2331720" cy="1920240"/>
          </a:xfrm>
        </p:grpSpPr>
        <p:sp>
          <p:nvSpPr>
            <p:cNvPr id="35" name="矩形 34"/>
            <p:cNvSpPr/>
            <p:nvPr/>
          </p:nvSpPr>
          <p:spPr>
            <a:xfrm>
              <a:off x="3569970" y="1908810"/>
              <a:ext cx="2331720" cy="1920240"/>
            </a:xfrm>
            <a:prstGeom prst="rect">
              <a:avLst/>
            </a:prstGeom>
            <a:gradFill flip="none" rotWithShape="1">
              <a:gsLst>
                <a:gs pos="50000">
                  <a:srgbClr val="E7E7E7"/>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itchFamily="34" charset="-122"/>
                <a:ea typeface="微软雅黑" pitchFamily="34" charset="-122"/>
              </a:endParaRPr>
            </a:p>
          </p:txBody>
        </p:sp>
        <p:sp>
          <p:nvSpPr>
            <p:cNvPr id="36" name="Freeform 151"/>
            <p:cNvSpPr>
              <a:spLocks noEditPoints="1"/>
            </p:cNvSpPr>
            <p:nvPr/>
          </p:nvSpPr>
          <p:spPr bwMode="auto">
            <a:xfrm>
              <a:off x="4271368" y="2245834"/>
              <a:ext cx="928925" cy="97361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414455"/>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微软雅黑" pitchFamily="34" charset="-122"/>
                <a:ea typeface="微软雅黑" pitchFamily="34" charset="-122"/>
              </a:endParaRPr>
            </a:p>
          </p:txBody>
        </p:sp>
        <p:sp>
          <p:nvSpPr>
            <p:cNvPr id="37" name="文本框 47"/>
            <p:cNvSpPr txBox="1"/>
            <p:nvPr/>
          </p:nvSpPr>
          <p:spPr>
            <a:xfrm>
              <a:off x="3569970" y="3381327"/>
              <a:ext cx="2331720" cy="413774"/>
            </a:xfrm>
            <a:prstGeom prst="rect">
              <a:avLst/>
            </a:prstGeom>
            <a:noFill/>
          </p:spPr>
          <p:txBody>
            <a:bodyPr wrap="square" rtlCol="0">
              <a:spAutoFit/>
            </a:bodyPr>
            <a:lstStyle/>
            <a:p>
              <a:pPr algn="ctr"/>
              <a:r>
                <a:rPr lang="en-US" altLang="zh-CN" baseline="-3000" dirty="0" smtClean="0">
                  <a:latin typeface="微软雅黑" pitchFamily="34" charset="-122"/>
                  <a:ea typeface="微软雅黑" pitchFamily="34" charset="-122"/>
                </a:rPr>
                <a:t>Cache</a:t>
              </a:r>
              <a:r>
                <a:rPr lang="zh-CN" altLang="en-US" baseline="-3000" dirty="0" smtClean="0">
                  <a:latin typeface="微软雅黑" pitchFamily="34" charset="-122"/>
                  <a:ea typeface="微软雅黑" pitchFamily="34" charset="-122"/>
                </a:rPr>
                <a:t>缺陷</a:t>
              </a:r>
              <a:endParaRPr lang="zh-CN" altLang="en-US" baseline="-3000" dirty="0">
                <a:latin typeface="微软雅黑" pitchFamily="34" charset="-122"/>
                <a:ea typeface="微软雅黑" pitchFamily="34" charset="-122"/>
              </a:endParaRPr>
            </a:p>
          </p:txBody>
        </p:sp>
      </p:grpSp>
      <p:grpSp>
        <p:nvGrpSpPr>
          <p:cNvPr id="38" name="组合 37"/>
          <p:cNvGrpSpPr/>
          <p:nvPr/>
        </p:nvGrpSpPr>
        <p:grpSpPr>
          <a:xfrm>
            <a:off x="4142308" y="1491630"/>
            <a:ext cx="1571785" cy="1285494"/>
            <a:chOff x="6248403" y="1908810"/>
            <a:chExt cx="2335527" cy="1920240"/>
          </a:xfrm>
        </p:grpSpPr>
        <p:sp>
          <p:nvSpPr>
            <p:cNvPr id="39" name="矩形 38"/>
            <p:cNvSpPr/>
            <p:nvPr/>
          </p:nvSpPr>
          <p:spPr>
            <a:xfrm>
              <a:off x="6252210" y="1908810"/>
              <a:ext cx="2331720" cy="192024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itchFamily="34" charset="-122"/>
                <a:ea typeface="微软雅黑" pitchFamily="34" charset="-122"/>
              </a:endParaRPr>
            </a:p>
          </p:txBody>
        </p:sp>
        <p:sp>
          <p:nvSpPr>
            <p:cNvPr id="40" name="Freeform 153"/>
            <p:cNvSpPr>
              <a:spLocks noEditPoints="1"/>
            </p:cNvSpPr>
            <p:nvPr/>
          </p:nvSpPr>
          <p:spPr bwMode="auto">
            <a:xfrm>
              <a:off x="6936705" y="2349128"/>
              <a:ext cx="962731" cy="767029"/>
            </a:xfrm>
            <a:custGeom>
              <a:avLst/>
              <a:gdLst>
                <a:gd name="T0" fmla="*/ 35 w 129"/>
                <a:gd name="T1" fmla="*/ 22 h 103"/>
                <a:gd name="T2" fmla="*/ 120 w 129"/>
                <a:gd name="T3" fmla="*/ 22 h 103"/>
                <a:gd name="T4" fmla="*/ 123 w 129"/>
                <a:gd name="T5" fmla="*/ 22 h 103"/>
                <a:gd name="T6" fmla="*/ 78 w 129"/>
                <a:gd name="T7" fmla="*/ 58 h 103"/>
                <a:gd name="T8" fmla="*/ 31 w 129"/>
                <a:gd name="T9" fmla="*/ 23 h 103"/>
                <a:gd name="T10" fmla="*/ 35 w 129"/>
                <a:gd name="T11" fmla="*/ 22 h 103"/>
                <a:gd name="T12" fmla="*/ 19 w 129"/>
                <a:gd name="T13" fmla="*/ 50 h 103"/>
                <a:gd name="T14" fmla="*/ 22 w 129"/>
                <a:gd name="T15" fmla="*/ 58 h 103"/>
                <a:gd name="T16" fmla="*/ 26 w 129"/>
                <a:gd name="T17" fmla="*/ 58 h 103"/>
                <a:gd name="T18" fmla="*/ 26 w 129"/>
                <a:gd name="T19" fmla="*/ 70 h 103"/>
                <a:gd name="T20" fmla="*/ 0 w 129"/>
                <a:gd name="T21" fmla="*/ 70 h 103"/>
                <a:gd name="T22" fmla="*/ 3 w 129"/>
                <a:gd name="T23" fmla="*/ 78 h 103"/>
                <a:gd name="T24" fmla="*/ 26 w 129"/>
                <a:gd name="T25" fmla="*/ 78 h 103"/>
                <a:gd name="T26" fmla="*/ 27 w 129"/>
                <a:gd name="T27" fmla="*/ 81 h 103"/>
                <a:gd name="T28" fmla="*/ 61 w 129"/>
                <a:gd name="T29" fmla="*/ 56 h 103"/>
                <a:gd name="T30" fmla="*/ 26 w 129"/>
                <a:gd name="T31" fmla="*/ 30 h 103"/>
                <a:gd name="T32" fmla="*/ 26 w 129"/>
                <a:gd name="T33" fmla="*/ 30 h 103"/>
                <a:gd name="T34" fmla="*/ 26 w 129"/>
                <a:gd name="T35" fmla="*/ 50 h 103"/>
                <a:gd name="T36" fmla="*/ 19 w 129"/>
                <a:gd name="T37" fmla="*/ 50 h 103"/>
                <a:gd name="T38" fmla="*/ 17 w 129"/>
                <a:gd name="T39" fmla="*/ 95 h 103"/>
                <a:gd name="T40" fmla="*/ 75 w 129"/>
                <a:gd name="T41" fmla="*/ 95 h 103"/>
                <a:gd name="T42" fmla="*/ 77 w 129"/>
                <a:gd name="T43" fmla="*/ 103 h 103"/>
                <a:gd name="T44" fmla="*/ 19 w 129"/>
                <a:gd name="T45" fmla="*/ 103 h 103"/>
                <a:gd name="T46" fmla="*/ 17 w 129"/>
                <a:gd name="T47" fmla="*/ 95 h 103"/>
                <a:gd name="T48" fmla="*/ 42 w 129"/>
                <a:gd name="T49" fmla="*/ 0 h 103"/>
                <a:gd name="T50" fmla="*/ 99 w 129"/>
                <a:gd name="T51" fmla="*/ 0 h 103"/>
                <a:gd name="T52" fmla="*/ 101 w 129"/>
                <a:gd name="T53" fmla="*/ 8 h 103"/>
                <a:gd name="T54" fmla="*/ 75 w 129"/>
                <a:gd name="T55" fmla="*/ 8 h 103"/>
                <a:gd name="T56" fmla="*/ 77 w 129"/>
                <a:gd name="T57" fmla="*/ 16 h 103"/>
                <a:gd name="T58" fmla="*/ 11 w 129"/>
                <a:gd name="T59" fmla="*/ 16 h 103"/>
                <a:gd name="T60" fmla="*/ 9 w 129"/>
                <a:gd name="T61" fmla="*/ 6 h 103"/>
                <a:gd name="T62" fmla="*/ 43 w 129"/>
                <a:gd name="T63" fmla="*/ 6 h 103"/>
                <a:gd name="T64" fmla="*/ 42 w 129"/>
                <a:gd name="T65" fmla="*/ 0 h 103"/>
                <a:gd name="T66" fmla="*/ 129 w 129"/>
                <a:gd name="T67" fmla="*/ 29 h 103"/>
                <a:gd name="T68" fmla="*/ 94 w 129"/>
                <a:gd name="T69" fmla="*/ 55 h 103"/>
                <a:gd name="T70" fmla="*/ 128 w 129"/>
                <a:gd name="T71" fmla="*/ 81 h 103"/>
                <a:gd name="T72" fmla="*/ 129 w 129"/>
                <a:gd name="T73" fmla="*/ 78 h 103"/>
                <a:gd name="T74" fmla="*/ 129 w 129"/>
                <a:gd name="T75" fmla="*/ 30 h 103"/>
                <a:gd name="T76" fmla="*/ 129 w 129"/>
                <a:gd name="T77" fmla="*/ 29 h 103"/>
                <a:gd name="T78" fmla="*/ 123 w 129"/>
                <a:gd name="T79" fmla="*/ 86 h 103"/>
                <a:gd name="T80" fmla="*/ 120 w 129"/>
                <a:gd name="T81" fmla="*/ 87 h 103"/>
                <a:gd name="T82" fmla="*/ 35 w 129"/>
                <a:gd name="T83" fmla="*/ 87 h 103"/>
                <a:gd name="T84" fmla="*/ 33 w 129"/>
                <a:gd name="T85" fmla="*/ 87 h 103"/>
                <a:gd name="T86" fmla="*/ 68 w 129"/>
                <a:gd name="T87" fmla="*/ 61 h 103"/>
                <a:gd name="T88" fmla="*/ 75 w 129"/>
                <a:gd name="T89" fmla="*/ 66 h 103"/>
                <a:gd name="T90" fmla="*/ 78 w 129"/>
                <a:gd name="T91" fmla="*/ 68 h 103"/>
                <a:gd name="T92" fmla="*/ 80 w 129"/>
                <a:gd name="T93" fmla="*/ 66 h 103"/>
                <a:gd name="T94" fmla="*/ 87 w 129"/>
                <a:gd name="T95" fmla="*/ 61 h 103"/>
                <a:gd name="T96" fmla="*/ 123 w 129"/>
                <a:gd name="T9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03">
                  <a:moveTo>
                    <a:pt x="35" y="22"/>
                  </a:moveTo>
                  <a:cubicBezTo>
                    <a:pt x="120" y="22"/>
                    <a:pt x="120" y="22"/>
                    <a:pt x="120" y="22"/>
                  </a:cubicBezTo>
                  <a:cubicBezTo>
                    <a:pt x="121" y="22"/>
                    <a:pt x="122" y="22"/>
                    <a:pt x="123" y="22"/>
                  </a:cubicBezTo>
                  <a:cubicBezTo>
                    <a:pt x="78" y="58"/>
                    <a:pt x="78" y="58"/>
                    <a:pt x="78" y="58"/>
                  </a:cubicBezTo>
                  <a:cubicBezTo>
                    <a:pt x="31" y="23"/>
                    <a:pt x="31" y="23"/>
                    <a:pt x="31" y="23"/>
                  </a:cubicBezTo>
                  <a:cubicBezTo>
                    <a:pt x="32" y="22"/>
                    <a:pt x="33" y="22"/>
                    <a:pt x="35" y="22"/>
                  </a:cubicBezTo>
                  <a:close/>
                  <a:moveTo>
                    <a:pt x="19" y="50"/>
                  </a:moveTo>
                  <a:cubicBezTo>
                    <a:pt x="22" y="58"/>
                    <a:pt x="22" y="58"/>
                    <a:pt x="22" y="58"/>
                  </a:cubicBezTo>
                  <a:cubicBezTo>
                    <a:pt x="26" y="58"/>
                    <a:pt x="26" y="58"/>
                    <a:pt x="26" y="58"/>
                  </a:cubicBezTo>
                  <a:cubicBezTo>
                    <a:pt x="26" y="70"/>
                    <a:pt x="26" y="70"/>
                    <a:pt x="26" y="70"/>
                  </a:cubicBezTo>
                  <a:cubicBezTo>
                    <a:pt x="0" y="70"/>
                    <a:pt x="0" y="70"/>
                    <a:pt x="0" y="70"/>
                  </a:cubicBezTo>
                  <a:cubicBezTo>
                    <a:pt x="3" y="78"/>
                    <a:pt x="3" y="78"/>
                    <a:pt x="3" y="78"/>
                  </a:cubicBezTo>
                  <a:cubicBezTo>
                    <a:pt x="26" y="78"/>
                    <a:pt x="26" y="78"/>
                    <a:pt x="26" y="78"/>
                  </a:cubicBezTo>
                  <a:cubicBezTo>
                    <a:pt x="26" y="79"/>
                    <a:pt x="27" y="80"/>
                    <a:pt x="27" y="81"/>
                  </a:cubicBezTo>
                  <a:cubicBezTo>
                    <a:pt x="61" y="56"/>
                    <a:pt x="61" y="56"/>
                    <a:pt x="61" y="56"/>
                  </a:cubicBezTo>
                  <a:cubicBezTo>
                    <a:pt x="26" y="30"/>
                    <a:pt x="26" y="30"/>
                    <a:pt x="26" y="30"/>
                  </a:cubicBezTo>
                  <a:cubicBezTo>
                    <a:pt x="26" y="30"/>
                    <a:pt x="26" y="30"/>
                    <a:pt x="26" y="30"/>
                  </a:cubicBezTo>
                  <a:cubicBezTo>
                    <a:pt x="26" y="50"/>
                    <a:pt x="26" y="50"/>
                    <a:pt x="26" y="50"/>
                  </a:cubicBezTo>
                  <a:cubicBezTo>
                    <a:pt x="19" y="50"/>
                    <a:pt x="19" y="50"/>
                    <a:pt x="19" y="50"/>
                  </a:cubicBezTo>
                  <a:close/>
                  <a:moveTo>
                    <a:pt x="17" y="95"/>
                  </a:moveTo>
                  <a:cubicBezTo>
                    <a:pt x="75" y="95"/>
                    <a:pt x="75" y="95"/>
                    <a:pt x="75" y="95"/>
                  </a:cubicBezTo>
                  <a:cubicBezTo>
                    <a:pt x="77" y="103"/>
                    <a:pt x="77" y="103"/>
                    <a:pt x="77" y="103"/>
                  </a:cubicBezTo>
                  <a:cubicBezTo>
                    <a:pt x="19" y="103"/>
                    <a:pt x="19" y="103"/>
                    <a:pt x="19" y="103"/>
                  </a:cubicBezTo>
                  <a:cubicBezTo>
                    <a:pt x="17" y="95"/>
                    <a:pt x="17" y="95"/>
                    <a:pt x="17" y="95"/>
                  </a:cubicBezTo>
                  <a:close/>
                  <a:moveTo>
                    <a:pt x="42" y="0"/>
                  </a:moveTo>
                  <a:cubicBezTo>
                    <a:pt x="99" y="0"/>
                    <a:pt x="99" y="0"/>
                    <a:pt x="99" y="0"/>
                  </a:cubicBezTo>
                  <a:cubicBezTo>
                    <a:pt x="101" y="8"/>
                    <a:pt x="101" y="8"/>
                    <a:pt x="101" y="8"/>
                  </a:cubicBezTo>
                  <a:cubicBezTo>
                    <a:pt x="75" y="8"/>
                    <a:pt x="75" y="8"/>
                    <a:pt x="75" y="8"/>
                  </a:cubicBezTo>
                  <a:cubicBezTo>
                    <a:pt x="77" y="16"/>
                    <a:pt x="77" y="16"/>
                    <a:pt x="77" y="16"/>
                  </a:cubicBezTo>
                  <a:cubicBezTo>
                    <a:pt x="11" y="16"/>
                    <a:pt x="11" y="16"/>
                    <a:pt x="11" y="16"/>
                  </a:cubicBezTo>
                  <a:cubicBezTo>
                    <a:pt x="9" y="6"/>
                    <a:pt x="9" y="6"/>
                    <a:pt x="9" y="6"/>
                  </a:cubicBezTo>
                  <a:cubicBezTo>
                    <a:pt x="43" y="6"/>
                    <a:pt x="43" y="6"/>
                    <a:pt x="43" y="6"/>
                  </a:cubicBezTo>
                  <a:cubicBezTo>
                    <a:pt x="42" y="0"/>
                    <a:pt x="42" y="0"/>
                    <a:pt x="42" y="0"/>
                  </a:cubicBezTo>
                  <a:close/>
                  <a:moveTo>
                    <a:pt x="129" y="29"/>
                  </a:moveTo>
                  <a:cubicBezTo>
                    <a:pt x="94" y="55"/>
                    <a:pt x="94" y="55"/>
                    <a:pt x="94" y="55"/>
                  </a:cubicBezTo>
                  <a:cubicBezTo>
                    <a:pt x="128" y="81"/>
                    <a:pt x="128" y="81"/>
                    <a:pt x="128" y="81"/>
                  </a:cubicBezTo>
                  <a:cubicBezTo>
                    <a:pt x="129" y="80"/>
                    <a:pt x="129" y="79"/>
                    <a:pt x="129" y="78"/>
                  </a:cubicBezTo>
                  <a:cubicBezTo>
                    <a:pt x="129" y="30"/>
                    <a:pt x="129" y="30"/>
                    <a:pt x="129" y="30"/>
                  </a:cubicBezTo>
                  <a:cubicBezTo>
                    <a:pt x="129" y="30"/>
                    <a:pt x="129" y="29"/>
                    <a:pt x="129" y="29"/>
                  </a:cubicBezTo>
                  <a:close/>
                  <a:moveTo>
                    <a:pt x="123" y="86"/>
                  </a:moveTo>
                  <a:cubicBezTo>
                    <a:pt x="122" y="87"/>
                    <a:pt x="121" y="87"/>
                    <a:pt x="120" y="87"/>
                  </a:cubicBezTo>
                  <a:cubicBezTo>
                    <a:pt x="35" y="87"/>
                    <a:pt x="35" y="87"/>
                    <a:pt x="35" y="87"/>
                  </a:cubicBezTo>
                  <a:cubicBezTo>
                    <a:pt x="34" y="87"/>
                    <a:pt x="34" y="87"/>
                    <a:pt x="33" y="87"/>
                  </a:cubicBezTo>
                  <a:cubicBezTo>
                    <a:pt x="68" y="61"/>
                    <a:pt x="68" y="61"/>
                    <a:pt x="68" y="61"/>
                  </a:cubicBezTo>
                  <a:cubicBezTo>
                    <a:pt x="75" y="66"/>
                    <a:pt x="75" y="66"/>
                    <a:pt x="75" y="66"/>
                  </a:cubicBezTo>
                  <a:cubicBezTo>
                    <a:pt x="78" y="68"/>
                    <a:pt x="78" y="68"/>
                    <a:pt x="78" y="68"/>
                  </a:cubicBezTo>
                  <a:cubicBezTo>
                    <a:pt x="80" y="66"/>
                    <a:pt x="80" y="66"/>
                    <a:pt x="80" y="66"/>
                  </a:cubicBezTo>
                  <a:cubicBezTo>
                    <a:pt x="87" y="61"/>
                    <a:pt x="87" y="61"/>
                    <a:pt x="87" y="61"/>
                  </a:cubicBezTo>
                  <a:lnTo>
                    <a:pt x="123" y="86"/>
                  </a:lnTo>
                  <a:close/>
                </a:path>
              </a:pathLst>
            </a:custGeom>
            <a:solidFill>
              <a:srgbClr val="E7E7E7"/>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微软雅黑" pitchFamily="34" charset="-122"/>
                <a:ea typeface="微软雅黑" pitchFamily="34" charset="-122"/>
              </a:endParaRPr>
            </a:p>
          </p:txBody>
        </p:sp>
        <p:sp>
          <p:nvSpPr>
            <p:cNvPr id="41" name="文本框 48"/>
            <p:cNvSpPr txBox="1"/>
            <p:nvPr/>
          </p:nvSpPr>
          <p:spPr>
            <a:xfrm>
              <a:off x="6248403" y="3381327"/>
              <a:ext cx="2320287" cy="413774"/>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zh-CN" altLang="en-US" sz="1200" dirty="0" smtClean="0">
                  <a:solidFill>
                    <a:schemeClr val="bg1"/>
                  </a:solidFill>
                  <a:latin typeface="微软雅黑" pitchFamily="34" charset="-122"/>
                  <a:ea typeface="微软雅黑" pitchFamily="34" charset="-122"/>
                </a:rPr>
                <a:t>操作系统缺陷</a:t>
              </a:r>
              <a:endParaRPr lang="zh-CN" altLang="en-US" sz="1200" dirty="0">
                <a:solidFill>
                  <a:schemeClr val="bg1"/>
                </a:solidFill>
                <a:latin typeface="微软雅黑" pitchFamily="34" charset="-122"/>
                <a:ea typeface="微软雅黑" pitchFamily="34" charset="-122"/>
              </a:endParaRPr>
            </a:p>
          </p:txBody>
        </p:sp>
      </p:grpSp>
      <p:grpSp>
        <p:nvGrpSpPr>
          <p:cNvPr id="42" name="组合 41"/>
          <p:cNvGrpSpPr/>
          <p:nvPr/>
        </p:nvGrpSpPr>
        <p:grpSpPr>
          <a:xfrm>
            <a:off x="5947426" y="1491630"/>
            <a:ext cx="1569223" cy="1285494"/>
            <a:chOff x="9025890" y="1908810"/>
            <a:chExt cx="2331720" cy="1920240"/>
          </a:xfrm>
        </p:grpSpPr>
        <p:sp>
          <p:nvSpPr>
            <p:cNvPr id="43" name="矩形 42"/>
            <p:cNvSpPr/>
            <p:nvPr/>
          </p:nvSpPr>
          <p:spPr>
            <a:xfrm>
              <a:off x="9025890" y="1908810"/>
              <a:ext cx="2331720" cy="1920240"/>
            </a:xfrm>
            <a:prstGeom prst="rect">
              <a:avLst/>
            </a:prstGeom>
            <a:gradFill flip="none" rotWithShape="1">
              <a:gsLst>
                <a:gs pos="50000">
                  <a:srgbClr val="E7E7E7">
                    <a:alpha val="90000"/>
                  </a:srgbClr>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itchFamily="34" charset="-122"/>
                <a:ea typeface="微软雅黑" pitchFamily="34" charset="-122"/>
              </a:endParaRPr>
            </a:p>
          </p:txBody>
        </p:sp>
        <p:sp>
          <p:nvSpPr>
            <p:cNvPr id="44" name="Freeform 145"/>
            <p:cNvSpPr>
              <a:spLocks noChangeAspect="1" noEditPoints="1"/>
            </p:cNvSpPr>
            <p:nvPr/>
          </p:nvSpPr>
          <p:spPr bwMode="auto">
            <a:xfrm>
              <a:off x="9740033" y="2282642"/>
              <a:ext cx="903435" cy="900000"/>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rgbClr val="414455"/>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微软雅黑" pitchFamily="34" charset="-122"/>
                <a:ea typeface="微软雅黑" pitchFamily="34" charset="-122"/>
              </a:endParaRPr>
            </a:p>
          </p:txBody>
        </p:sp>
        <p:sp>
          <p:nvSpPr>
            <p:cNvPr id="45" name="文本框 49"/>
            <p:cNvSpPr txBox="1"/>
            <p:nvPr/>
          </p:nvSpPr>
          <p:spPr>
            <a:xfrm>
              <a:off x="9025890" y="3381327"/>
              <a:ext cx="2324100" cy="413774"/>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zh-CN" altLang="en-US" sz="1200" dirty="0" smtClean="0">
                  <a:solidFill>
                    <a:schemeClr val="tx1"/>
                  </a:solidFill>
                  <a:latin typeface="微软雅黑" pitchFamily="34" charset="-122"/>
                  <a:ea typeface="微软雅黑" pitchFamily="34" charset="-122"/>
                </a:rPr>
                <a:t>应用程序缺陷</a:t>
              </a:r>
              <a:endParaRPr lang="zh-CN" altLang="en-US" sz="1200" dirty="0">
                <a:solidFill>
                  <a:schemeClr val="tx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974207970"/>
      </p:ext>
    </p:extLst>
  </p:cSld>
  <p:clrMapOvr>
    <a:masterClrMapping/>
  </p:clrMapOvr>
  <p:transition spd="slow" advClick="0" advTm="300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8"/>
          <p:cNvSpPr>
            <a:spLocks/>
          </p:cNvSpPr>
          <p:nvPr/>
        </p:nvSpPr>
        <p:spPr bwMode="gray">
          <a:xfrm flipH="1">
            <a:off x="2002774" y="1248264"/>
            <a:ext cx="3134738" cy="1544389"/>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81035" tIns="54023" rIns="81035" bIns="108047" anchor="b" anchorCtr="0"/>
          <a:lstStyle/>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攻击者通过从</a:t>
            </a: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获取的旁路信息</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进行攻击，而</a:t>
            </a: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中的数据源于对</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内存的访问，因此限制应用程序对内</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存的访问能够减少因</a:t>
            </a: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泄露的信</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息。</a:t>
            </a:r>
            <a:endParaRPr lang="zh-CN" altLang="en-US" sz="105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62" name="Freeform 9"/>
          <p:cNvSpPr>
            <a:spLocks/>
          </p:cNvSpPr>
          <p:nvPr/>
        </p:nvSpPr>
        <p:spPr bwMode="gray">
          <a:xfrm>
            <a:off x="2002774" y="2892534"/>
            <a:ext cx="3134738" cy="1544389"/>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headEnd/>
            <a:tailEnd/>
          </a:ln>
          <a:effectLst/>
        </p:spPr>
        <p:txBody>
          <a:bodyPr lIns="81035" tIns="108047" rIns="81035" bIns="108047" anchor="t" anchorCtr="0"/>
          <a:lstStyle/>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通过将与用户隐私密切相关的内存区</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域动态化，及在程序运行期间不断改</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变内存的地址，使得攻击程序难以获</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得需要监控的</a:t>
            </a: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位置，增加攻击</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050" dirty="0">
                <a:solidFill>
                  <a:schemeClr val="tx1">
                    <a:lumMod val="75000"/>
                    <a:lumOff val="25000"/>
                  </a:schemeClr>
                </a:solidFill>
                <a:latin typeface="微软雅黑" pitchFamily="34" charset="-122"/>
                <a:ea typeface="微软雅黑" pitchFamily="34" charset="-122"/>
                <a:cs typeface="华文黑体" pitchFamily="2" charset="-122"/>
              </a:rPr>
              <a:t>难度</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a:t>
            </a:r>
            <a:endParaRPr lang="zh-CN" altLang="en-US" sz="105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63" name="Freeform 10"/>
          <p:cNvSpPr>
            <a:spLocks/>
          </p:cNvSpPr>
          <p:nvPr/>
        </p:nvSpPr>
        <p:spPr bwMode="gray">
          <a:xfrm>
            <a:off x="5245005" y="2892534"/>
            <a:ext cx="3134738" cy="1544389"/>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headEnd/>
            <a:tailEnd/>
          </a:ln>
          <a:effectLst/>
        </p:spPr>
        <p:txBody>
          <a:bodyPr lIns="81035" tIns="108047" rIns="81035" bIns="108047" anchor="t" anchorCtr="0"/>
          <a:lstStyle/>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通过设计</a:t>
            </a: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干扰程序，不断</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访问其内存空间的数据，使得攻</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击程序获取的旁路时间存在误差</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，进而增加攻击难度</a:t>
            </a:r>
            <a:endParaRPr lang="en-US" altLang="zh-CN" sz="105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64" name="Freeform 8"/>
          <p:cNvSpPr>
            <a:spLocks/>
          </p:cNvSpPr>
          <p:nvPr/>
        </p:nvSpPr>
        <p:spPr bwMode="gray">
          <a:xfrm>
            <a:off x="5245005" y="1248264"/>
            <a:ext cx="3134039" cy="1544389"/>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81035" tIns="54023" rIns="81035" bIns="108047" anchor="b" anchorCtr="0"/>
          <a:lstStyle/>
          <a:p>
            <a:pPr lvl="0" algn="r"/>
            <a:r>
              <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rPr>
              <a:t>Cache</a:t>
            </a: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攻击过程中需要利用操作</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系统提供的支持，比如需要操作</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系统提供精确的计时方式，需要</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访问虚实地址映射表，因此限制</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程序对这些服务的访问能够增加</a:t>
            </a:r>
            <a:endParaRPr lang="en-US" altLang="zh-CN" sz="1050" dirty="0" smtClean="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050" dirty="0" smtClean="0">
                <a:solidFill>
                  <a:schemeClr val="tx1">
                    <a:lumMod val="75000"/>
                    <a:lumOff val="25000"/>
                  </a:schemeClr>
                </a:solidFill>
                <a:latin typeface="微软雅黑" pitchFamily="34" charset="-122"/>
                <a:ea typeface="微软雅黑" pitchFamily="34" charset="-122"/>
                <a:cs typeface="华文黑体" pitchFamily="2" charset="-122"/>
              </a:rPr>
              <a:t>攻击的难度。</a:t>
            </a:r>
            <a:endParaRPr lang="zh-CN" altLang="en-US" sz="105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65" name="Rectangle 19"/>
          <p:cNvSpPr>
            <a:spLocks noChangeArrowheads="1"/>
          </p:cNvSpPr>
          <p:nvPr/>
        </p:nvSpPr>
        <p:spPr bwMode="gray">
          <a:xfrm>
            <a:off x="2002773" y="4166589"/>
            <a:ext cx="3129062" cy="270335"/>
          </a:xfrm>
          <a:prstGeom prst="rect">
            <a:avLst/>
          </a:prstGeom>
          <a:solidFill>
            <a:srgbClr val="414455"/>
          </a:solidFill>
          <a:ln w="12700">
            <a:noFill/>
            <a:miter lim="800000"/>
            <a:headEnd/>
            <a:tailEnd/>
          </a:ln>
          <a:effectLst/>
        </p:spPr>
        <p:txBody>
          <a:bodyPr lIns="81035" tIns="54023" rIns="81035" bIns="54023" anchor="ctr"/>
          <a:lstStyle/>
          <a:p>
            <a:pPr defTabSz="601523" eaLnBrk="0" hangingPunct="0"/>
            <a:r>
              <a:rPr lang="zh-CN" altLang="en-US" sz="1200" b="1" noProof="1" smtClean="0">
                <a:solidFill>
                  <a:srgbClr val="FFFFFF"/>
                </a:solidFill>
                <a:latin typeface="微软雅黑" pitchFamily="34" charset="-122"/>
                <a:ea typeface="微软雅黑" pitchFamily="34" charset="-122"/>
                <a:cs typeface="Arial" charset="0"/>
              </a:rPr>
              <a:t>动态敏感内存机制</a:t>
            </a:r>
            <a:endParaRPr lang="de-DE" altLang="zh-CN" sz="1200" b="1" noProof="1">
              <a:solidFill>
                <a:srgbClr val="FFFFFF"/>
              </a:solidFill>
              <a:latin typeface="微软雅黑" pitchFamily="34" charset="-122"/>
              <a:ea typeface="微软雅黑" pitchFamily="34" charset="-122"/>
              <a:cs typeface="Arial" charset="0"/>
            </a:endParaRPr>
          </a:p>
        </p:txBody>
      </p:sp>
      <p:sp>
        <p:nvSpPr>
          <p:cNvPr id="66" name="Rectangle 19"/>
          <p:cNvSpPr>
            <a:spLocks noChangeArrowheads="1"/>
          </p:cNvSpPr>
          <p:nvPr/>
        </p:nvSpPr>
        <p:spPr bwMode="gray">
          <a:xfrm>
            <a:off x="5250679" y="4166589"/>
            <a:ext cx="3129062" cy="270335"/>
          </a:xfrm>
          <a:prstGeom prst="rect">
            <a:avLst/>
          </a:prstGeom>
          <a:solidFill>
            <a:srgbClr val="414455"/>
          </a:solidFill>
          <a:ln w="12700">
            <a:noFill/>
            <a:miter lim="800000"/>
            <a:headEnd/>
            <a:tailEnd/>
          </a:ln>
          <a:effectLst/>
        </p:spPr>
        <p:txBody>
          <a:bodyPr lIns="81035" tIns="54023" rIns="81035" bIns="54023" anchor="ctr"/>
          <a:lstStyle/>
          <a:p>
            <a:pPr defTabSz="601523" eaLnBrk="0" hangingPunct="0"/>
            <a:r>
              <a:rPr lang="en-US" altLang="zh-CN" sz="1200" b="1" noProof="1" smtClean="0">
                <a:solidFill>
                  <a:srgbClr val="FFFFFF"/>
                </a:solidFill>
                <a:latin typeface="微软雅黑" pitchFamily="34" charset="-122"/>
                <a:ea typeface="微软雅黑" pitchFamily="34" charset="-122"/>
                <a:cs typeface="Arial" charset="0"/>
              </a:rPr>
              <a:t>Cache</a:t>
            </a:r>
            <a:r>
              <a:rPr lang="zh-CN" altLang="en-US" sz="1200" b="1" noProof="1" smtClean="0">
                <a:solidFill>
                  <a:srgbClr val="FFFFFF"/>
                </a:solidFill>
                <a:latin typeface="微软雅黑" pitchFamily="34" charset="-122"/>
                <a:ea typeface="微软雅黑" pitchFamily="34" charset="-122"/>
                <a:cs typeface="Arial" charset="0"/>
              </a:rPr>
              <a:t>干扰机制</a:t>
            </a:r>
            <a:endParaRPr lang="de-DE" altLang="zh-CN" sz="1200" b="1" noProof="1">
              <a:solidFill>
                <a:srgbClr val="FFFFFF"/>
              </a:solidFill>
              <a:latin typeface="微软雅黑" pitchFamily="34" charset="-122"/>
              <a:ea typeface="微软雅黑" pitchFamily="34" charset="-122"/>
              <a:cs typeface="Arial" charset="0"/>
            </a:endParaRPr>
          </a:p>
        </p:txBody>
      </p:sp>
      <p:sp>
        <p:nvSpPr>
          <p:cNvPr id="67" name="Rectangle 19"/>
          <p:cNvSpPr>
            <a:spLocks noChangeArrowheads="1"/>
          </p:cNvSpPr>
          <p:nvPr/>
        </p:nvSpPr>
        <p:spPr bwMode="gray">
          <a:xfrm>
            <a:off x="5250679" y="1248265"/>
            <a:ext cx="3129062" cy="270335"/>
          </a:xfrm>
          <a:prstGeom prst="rect">
            <a:avLst/>
          </a:prstGeom>
          <a:solidFill>
            <a:srgbClr val="414455"/>
          </a:solidFill>
          <a:ln w="12700">
            <a:noFill/>
            <a:miter lim="800000"/>
            <a:headEnd/>
            <a:tailEnd/>
          </a:ln>
          <a:effectLst/>
        </p:spPr>
        <p:txBody>
          <a:bodyPr lIns="81035" tIns="54023" rIns="81035" bIns="54023" anchor="ctr"/>
          <a:lstStyle/>
          <a:p>
            <a:pPr defTabSz="601523" eaLnBrk="0" hangingPunct="0"/>
            <a:r>
              <a:rPr lang="zh-CN" altLang="en-US" sz="1200" b="1" noProof="1" smtClean="0">
                <a:solidFill>
                  <a:srgbClr val="FFFFFF"/>
                </a:solidFill>
                <a:latin typeface="微软雅黑" pitchFamily="34" charset="-122"/>
                <a:ea typeface="微软雅黑" pitchFamily="34" charset="-122"/>
                <a:cs typeface="Arial" charset="0"/>
              </a:rPr>
              <a:t>限制操作系统支持</a:t>
            </a:r>
            <a:endParaRPr lang="zh-CN" altLang="en-US" sz="1200" b="1" noProof="1">
              <a:solidFill>
                <a:srgbClr val="FFFFFF"/>
              </a:solidFill>
              <a:latin typeface="微软雅黑" pitchFamily="34" charset="-122"/>
              <a:ea typeface="微软雅黑" pitchFamily="34" charset="-122"/>
              <a:cs typeface="Arial" charset="0"/>
            </a:endParaRPr>
          </a:p>
        </p:txBody>
      </p:sp>
      <p:sp>
        <p:nvSpPr>
          <p:cNvPr id="68" name="Rectangle 19"/>
          <p:cNvSpPr>
            <a:spLocks noChangeArrowheads="1"/>
          </p:cNvSpPr>
          <p:nvPr/>
        </p:nvSpPr>
        <p:spPr bwMode="gray">
          <a:xfrm>
            <a:off x="2002773" y="1248265"/>
            <a:ext cx="3129062" cy="270335"/>
          </a:xfrm>
          <a:prstGeom prst="rect">
            <a:avLst/>
          </a:prstGeom>
          <a:solidFill>
            <a:srgbClr val="414455"/>
          </a:solidFill>
          <a:ln w="12700">
            <a:noFill/>
            <a:round/>
            <a:headEnd/>
            <a:tailEnd/>
          </a:ln>
          <a:effectLst/>
        </p:spPr>
        <p:txBody>
          <a:bodyPr wrap="none" lIns="68609" tIns="34305" rIns="68609" bIns="34305" anchor="ctr"/>
          <a:lstStyle/>
          <a:p>
            <a:r>
              <a:rPr lang="zh-CN" altLang="en-US" sz="1200" b="1" noProof="1" smtClean="0">
                <a:solidFill>
                  <a:schemeClr val="bg1"/>
                </a:solidFill>
                <a:latin typeface="微软雅黑" pitchFamily="34" charset="-122"/>
                <a:ea typeface="微软雅黑" pitchFamily="34" charset="-122"/>
              </a:rPr>
              <a:t>避免内存访问</a:t>
            </a:r>
            <a:endParaRPr lang="de-DE" sz="1200" b="1" noProof="1">
              <a:solidFill>
                <a:schemeClr val="bg1"/>
              </a:solidFill>
              <a:latin typeface="微软雅黑" pitchFamily="34" charset="-122"/>
              <a:ea typeface="微软雅黑" pitchFamily="34" charset="-122"/>
            </a:endParaRPr>
          </a:p>
        </p:txBody>
      </p:sp>
      <p:grpSp>
        <p:nvGrpSpPr>
          <p:cNvPr id="69" name="Gruppieren 43"/>
          <p:cNvGrpSpPr/>
          <p:nvPr/>
        </p:nvGrpSpPr>
        <p:grpSpPr bwMode="gray">
          <a:xfrm>
            <a:off x="4455069" y="2095271"/>
            <a:ext cx="1457149" cy="1456538"/>
            <a:chOff x="2804400" y="1911431"/>
            <a:chExt cx="3535200" cy="3535200"/>
          </a:xfrm>
          <a:solidFill>
            <a:srgbClr val="414455"/>
          </a:solidFill>
          <a:effectLst/>
        </p:grpSpPr>
        <p:sp>
          <p:nvSpPr>
            <p:cNvPr id="70"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headEnd/>
              <a:tailEnd/>
            </a:ln>
          </p:spPr>
          <p:txBody>
            <a:bodyPr/>
            <a:lstStyle/>
            <a:p>
              <a:endParaRPr lang="de-DE" sz="1350"/>
            </a:p>
          </p:txBody>
        </p:sp>
        <p:sp>
          <p:nvSpPr>
            <p:cNvPr id="71"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headEnd/>
              <a:tailEnd/>
            </a:ln>
          </p:spPr>
          <p:txBody>
            <a:bodyPr/>
            <a:lstStyle/>
            <a:p>
              <a:endParaRPr lang="de-DE" sz="1350"/>
            </a:p>
          </p:txBody>
        </p:sp>
        <p:sp>
          <p:nvSpPr>
            <p:cNvPr id="72"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sz="1350"/>
            </a:p>
          </p:txBody>
        </p:sp>
      </p:grpSp>
    </p:spTree>
    <p:extLst>
      <p:ext uri="{BB962C8B-B14F-4D97-AF65-F5344CB8AC3E}">
        <p14:creationId xmlns:p14="http://schemas.microsoft.com/office/powerpoint/2010/main" val="3066425625"/>
      </p:ext>
    </p:extLst>
  </p:cSld>
  <p:clrMapOvr>
    <a:masterClrMapping/>
  </p:clrMapOvr>
  <p:transition spd="slow" advClick="0" advTm="300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研究成果</a:t>
            </a:r>
            <a:endParaRPr lang="zh-CN" altLang="en-US" sz="2000" b="1" spc="300" dirty="0">
              <a:solidFill>
                <a:schemeClr val="bg1"/>
              </a:solidFill>
              <a:cs typeface="+mn-ea"/>
              <a:sym typeface="+mn-lt"/>
            </a:endParaRPr>
          </a:p>
        </p:txBody>
      </p:sp>
      <p:sp>
        <p:nvSpPr>
          <p:cNvPr id="30" name="TextBox 29"/>
          <p:cNvSpPr txBox="1"/>
          <p:nvPr/>
        </p:nvSpPr>
        <p:spPr>
          <a:xfrm>
            <a:off x="4716016" y="3363839"/>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cs typeface="+mn-ea"/>
                <a:sym typeface="+mn-lt"/>
              </a:rPr>
              <a:t>科研成果</a:t>
            </a:r>
            <a:endParaRPr lang="zh-CN" altLang="en-US" sz="1200" dirty="0" smtClean="0">
              <a:cs typeface="+mn-ea"/>
              <a:sym typeface="+mn-lt"/>
            </a:endParaRP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06</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3635896" y="3429793"/>
            <a:ext cx="568324" cy="4840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1049122959"/>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6"/>
          <p:cNvSpPr txBox="1"/>
          <p:nvPr/>
        </p:nvSpPr>
        <p:spPr>
          <a:xfrm>
            <a:off x="1187624" y="700413"/>
            <a:ext cx="4032448" cy="307777"/>
          </a:xfrm>
          <a:prstGeom prst="rect">
            <a:avLst/>
          </a:prstGeom>
          <a:noFill/>
        </p:spPr>
        <p:txBody>
          <a:bodyPr wrap="square" lIns="56620" tIns="0" rIns="56620" bIns="0" rtlCol="0" anchor="t">
            <a:spAutoFit/>
          </a:bodyPr>
          <a:lstStyle/>
          <a:p>
            <a:r>
              <a:rPr lang="zh-CN" altLang="en-US" sz="2000" dirty="0"/>
              <a:t>硕士</a:t>
            </a:r>
            <a:r>
              <a:rPr lang="zh-CN" altLang="en-US" sz="2000" dirty="0" smtClean="0"/>
              <a:t>期间论文发表情况</a:t>
            </a:r>
            <a:endParaRPr lang="en-US" altLang="zh-CN" sz="2000" dirty="0"/>
          </a:p>
        </p:txBody>
      </p:sp>
      <p:cxnSp>
        <p:nvCxnSpPr>
          <p:cNvPr id="3" name="直接连接符 2"/>
          <p:cNvCxnSpPr/>
          <p:nvPr/>
        </p:nvCxnSpPr>
        <p:spPr>
          <a:xfrm>
            <a:off x="1187624" y="987574"/>
            <a:ext cx="633670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内容占位符 2"/>
          <p:cNvSpPr txBox="1">
            <a:spLocks/>
          </p:cNvSpPr>
          <p:nvPr/>
        </p:nvSpPr>
        <p:spPr>
          <a:xfrm>
            <a:off x="1115616" y="1851670"/>
            <a:ext cx="6336704" cy="576064"/>
          </a:xfrm>
          <a:prstGeom prst="rect">
            <a:avLst/>
          </a:prstGeom>
        </p:spPr>
        <p:txBody>
          <a:bodyPr/>
          <a:lstStyle>
            <a:lvl1pPr marL="203597" indent="-203597" algn="l" defTabSz="289322"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597" indent="-203597" algn="l" defTabSz="289322"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653"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3pPr>
            <a:lvl4pPr marL="506314"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4pPr>
            <a:lvl5pPr marL="650975" indent="-72331" algn="l" defTabSz="289322" rtl="0" eaLnBrk="1" latinLnBrk="0" hangingPunct="1">
              <a:lnSpc>
                <a:spcPct val="90000"/>
              </a:lnSpc>
              <a:spcBef>
                <a:spcPts val="158"/>
              </a:spcBef>
              <a:buFont typeface="Arial" panose="020B0604020202020204" pitchFamily="34" charset="0"/>
              <a:buChar char="•"/>
              <a:defRPr sz="600" kern="1200">
                <a:solidFill>
                  <a:schemeClr val="bg1">
                    <a:lumMod val="50000"/>
                  </a:schemeClr>
                </a:solidFill>
                <a:latin typeface="+mn-lt"/>
                <a:ea typeface="+mn-ea"/>
                <a:cs typeface="+mn-cs"/>
              </a:defRPr>
            </a:lvl5pPr>
            <a:lvl6pPr marL="795635"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6pPr>
            <a:lvl7pPr marL="940297"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7pPr>
            <a:lvl8pPr marL="108495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8pPr>
            <a:lvl9pPr marL="1229618" indent="-72331" algn="l" defTabSz="289322" rtl="0" eaLnBrk="1" latinLnBrk="0" hangingPunct="1">
              <a:lnSpc>
                <a:spcPct val="90000"/>
              </a:lnSpc>
              <a:spcBef>
                <a:spcPts val="158"/>
              </a:spcBef>
              <a:buFont typeface="Arial" panose="020B0604020202020204" pitchFamily="34" charset="0"/>
              <a:buChar char="•"/>
              <a:defRPr sz="600" kern="1200">
                <a:solidFill>
                  <a:schemeClr val="tx1"/>
                </a:solidFill>
                <a:latin typeface="+mn-lt"/>
                <a:ea typeface="+mn-ea"/>
                <a:cs typeface="+mn-cs"/>
              </a:defRPr>
            </a:lvl9pPr>
          </a:lstStyle>
          <a:p>
            <a:pPr marL="0" indent="0">
              <a:buNone/>
            </a:pPr>
            <a:r>
              <a:rPr lang="en-US" altLang="zh-CN" sz="1100" dirty="0"/>
              <a:t>[1] Bo Li, Bo Jiang. Cache Attack on AES for Android Smartphone* [A].</a:t>
            </a:r>
            <a:r>
              <a:rPr lang="en-US" altLang="zh-CN" sz="1100" dirty="0" err="1"/>
              <a:t>ICCSP,2018</a:t>
            </a:r>
            <a:r>
              <a:rPr lang="en-US" altLang="zh-CN" sz="1100" dirty="0" smtClean="0"/>
              <a:t>.(</a:t>
            </a:r>
            <a:r>
              <a:rPr lang="zh-CN" altLang="en-US" sz="1100" dirty="0" smtClean="0"/>
              <a:t>已录用</a:t>
            </a:r>
            <a:r>
              <a:rPr lang="en-US" altLang="zh-CN" sz="1100" dirty="0" smtClean="0"/>
              <a:t>)</a:t>
            </a:r>
            <a:endParaRPr lang="zh-CN" altLang="zh-CN" sz="1100" dirty="0"/>
          </a:p>
          <a:p>
            <a:pPr marL="0" indent="0">
              <a:buNone/>
            </a:pPr>
            <a:r>
              <a:rPr lang="en-US" altLang="zh-CN" sz="1100" dirty="0"/>
              <a:t>[2] </a:t>
            </a:r>
            <a:r>
              <a:rPr lang="zh-CN" altLang="zh-CN" sz="1100" dirty="0"/>
              <a:t>李勃</a:t>
            </a:r>
            <a:r>
              <a:rPr lang="en-US" altLang="zh-CN" sz="1100" dirty="0"/>
              <a:t>. </a:t>
            </a:r>
            <a:r>
              <a:rPr lang="zh-CN" altLang="zh-CN" sz="1100" dirty="0"/>
              <a:t>基于</a:t>
            </a:r>
            <a:r>
              <a:rPr lang="en-US" altLang="zh-CN" sz="1100" dirty="0"/>
              <a:t> ARM </a:t>
            </a:r>
            <a:r>
              <a:rPr lang="zh-CN" altLang="zh-CN" sz="1100" dirty="0"/>
              <a:t>处理器的</a:t>
            </a:r>
            <a:r>
              <a:rPr lang="en-US" altLang="zh-CN" sz="1100" dirty="0"/>
              <a:t> AES </a:t>
            </a:r>
            <a:r>
              <a:rPr lang="zh-CN" altLang="zh-CN" sz="1100" dirty="0"/>
              <a:t>缓存攻击技术研究</a:t>
            </a:r>
            <a:r>
              <a:rPr lang="en-US" altLang="zh-CN" sz="1100" dirty="0"/>
              <a:t>[J]. </a:t>
            </a:r>
            <a:r>
              <a:rPr lang="zh-CN" altLang="zh-CN" sz="1100" dirty="0"/>
              <a:t>软件工程与应用</a:t>
            </a:r>
            <a:r>
              <a:rPr lang="en-US" altLang="zh-CN" sz="1100" dirty="0"/>
              <a:t>, 2018, 7(1): 1-12</a:t>
            </a:r>
            <a:r>
              <a:rPr lang="en-US" altLang="zh-CN" sz="1100" dirty="0" smtClean="0"/>
              <a:t>.(</a:t>
            </a:r>
            <a:r>
              <a:rPr lang="zh-CN" altLang="en-US" sz="1100" dirty="0" smtClean="0"/>
              <a:t>已录用</a:t>
            </a:r>
            <a:r>
              <a:rPr lang="en-US" altLang="zh-CN" sz="1100" dirty="0" smtClean="0"/>
              <a:t>)</a:t>
            </a:r>
            <a:endParaRPr lang="zh-CN" altLang="zh-CN" sz="1100" dirty="0"/>
          </a:p>
          <a:p>
            <a:pPr marL="0" lvl="1" indent="0">
              <a:buNone/>
            </a:pPr>
            <a:endParaRPr lang="zh-CN" altLang="en-US" sz="1600" dirty="0"/>
          </a:p>
          <a:p>
            <a:pPr marL="0" lvl="1" indent="0">
              <a:buNone/>
            </a:pPr>
            <a:endParaRPr lang="en-US" altLang="zh-CN" dirty="0" smtClean="0"/>
          </a:p>
          <a:p>
            <a:pPr lvl="1">
              <a:buFont typeface="Wingdings" panose="05000000000000000000" pitchFamily="2" charset="2"/>
              <a:buChar char="n"/>
            </a:pPr>
            <a:endParaRPr lang="en-US" altLang="zh-CN" dirty="0" smtClean="0"/>
          </a:p>
          <a:p>
            <a:endParaRPr lang="en-US" altLang="zh-CN" dirty="0" smtClean="0"/>
          </a:p>
          <a:p>
            <a:pPr lvl="1">
              <a:buFont typeface="Wingdings" panose="05000000000000000000" pitchFamily="2" charset="2"/>
              <a:buChar char="n"/>
            </a:pPr>
            <a:endParaRPr lang="en-US" altLang="zh-CN" dirty="0" smtClean="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594886991"/>
      </p:ext>
    </p:extLst>
  </p:cSld>
  <p:clrMapOvr>
    <a:masterClrMapping/>
  </p:clrMapOvr>
  <p:transition spd="slow" advClick="0" advTm="300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2283718"/>
            <a:ext cx="5466847" cy="3307495"/>
          </a:xfrm>
          <a:prstGeom prst="rect">
            <a:avLst/>
          </a:prstGeom>
        </p:spPr>
      </p:pic>
      <p:cxnSp>
        <p:nvCxnSpPr>
          <p:cNvPr id="9" name="直接连接符 8"/>
          <p:cNvCxnSpPr/>
          <p:nvPr/>
        </p:nvCxnSpPr>
        <p:spPr>
          <a:xfrm>
            <a:off x="2699792" y="1799924"/>
            <a:ext cx="3600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p:nvPr>
        </p:nvSpPr>
        <p:spPr>
          <a:xfrm>
            <a:off x="755576" y="2499742"/>
            <a:ext cx="4815949" cy="658805"/>
          </a:xfrm>
        </p:spPr>
        <p:txBody>
          <a:bodyPr/>
          <a:lstStyle/>
          <a:p>
            <a:pPr algn="r"/>
            <a:r>
              <a:rPr lang="zh-CN" altLang="en-US" sz="4400" dirty="0" smtClean="0">
                <a:latin typeface="+mn-lt"/>
                <a:ea typeface="+mn-ea"/>
                <a:cs typeface="+mn-ea"/>
                <a:sym typeface="+mn-lt"/>
              </a:rPr>
              <a:t>感谢老师批评指正</a:t>
            </a:r>
            <a:endParaRPr lang="zh-CN" altLang="en-US" sz="4400" dirty="0">
              <a:latin typeface="+mn-lt"/>
              <a:ea typeface="+mn-ea"/>
              <a:cs typeface="+mn-ea"/>
              <a:sym typeface="+mn-lt"/>
            </a:endParaRPr>
          </a:p>
        </p:txBody>
      </p:sp>
      <p:pic>
        <p:nvPicPr>
          <p:cNvPr id="1026" name="Picture 2" descr="https://ss0.bdstatic.com/94oJfD_bAAcT8t7mm9GUKT-xh_/timg?image&amp;quality=100&amp;size=b4000_4000&amp;sec=1519708847&amp;di=469085ec36858e179e8b89bf2f11f2e0&amp;src=http://www.buaa.edu.cn/__local/B/CD/A6/968D8F6600C0B8195CD59008BF5_9249A080_12AB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546" y="268152"/>
            <a:ext cx="2123578" cy="21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043963"/>
      </p:ext>
    </p:extLst>
  </p:cSld>
  <p:clrMapOvr>
    <a:masterClrMapping/>
  </p:clrMapOvr>
  <p:transition spd="slow" advClick="0" advTm="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50723" y="2739598"/>
            <a:ext cx="1658570" cy="1572506"/>
            <a:chOff x="3065829" y="2668267"/>
            <a:chExt cx="1872107" cy="1761728"/>
          </a:xfrm>
        </p:grpSpPr>
        <p:sp>
          <p:nvSpPr>
            <p:cNvPr id="9" name="椭圆 8"/>
            <p:cNvSpPr/>
            <p:nvPr/>
          </p:nvSpPr>
          <p:spPr>
            <a:xfrm>
              <a:off x="3115072" y="2668267"/>
              <a:ext cx="1761728" cy="1761728"/>
            </a:xfrm>
            <a:prstGeom prst="ellipse">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4442509" y="276113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1" name="椭圆 10"/>
            <p:cNvSpPr/>
            <p:nvPr/>
          </p:nvSpPr>
          <p:spPr>
            <a:xfrm>
              <a:off x="3439209" y="276113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2" name="椭圆 11"/>
            <p:cNvSpPr/>
            <p:nvPr/>
          </p:nvSpPr>
          <p:spPr>
            <a:xfrm>
              <a:off x="3065829" y="349265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3" name="椭圆 12"/>
            <p:cNvSpPr/>
            <p:nvPr/>
          </p:nvSpPr>
          <p:spPr>
            <a:xfrm>
              <a:off x="4818429" y="349265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4" name="椭圆 13"/>
            <p:cNvSpPr/>
            <p:nvPr/>
          </p:nvSpPr>
          <p:spPr>
            <a:xfrm>
              <a:off x="4442509" y="422417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sp>
          <p:nvSpPr>
            <p:cNvPr id="15" name="椭圆 14"/>
            <p:cNvSpPr/>
            <p:nvPr/>
          </p:nvSpPr>
          <p:spPr>
            <a:xfrm>
              <a:off x="3439209" y="4201315"/>
              <a:ext cx="119507" cy="119507"/>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85000"/>
                    <a:lumOff val="15000"/>
                  </a:schemeClr>
                </a:solidFill>
              </a:endParaRPr>
            </a:p>
          </p:txBody>
        </p:sp>
        <p:grpSp>
          <p:nvGrpSpPr>
            <p:cNvPr id="16" name="组合 15"/>
            <p:cNvGrpSpPr/>
            <p:nvPr/>
          </p:nvGrpSpPr>
          <p:grpSpPr>
            <a:xfrm>
              <a:off x="3269293" y="2943616"/>
              <a:ext cx="1465545" cy="1202499"/>
              <a:chOff x="3269293" y="2943616"/>
              <a:chExt cx="1465545" cy="1202499"/>
            </a:xfrm>
          </p:grpSpPr>
          <p:sp>
            <p:nvSpPr>
              <p:cNvPr id="17" name="任意多边形 16"/>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任意多边形 17"/>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任意多边形 18"/>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任意多边形 19"/>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20"/>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任意多边形 27"/>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9" name="组合 28"/>
          <p:cNvGrpSpPr/>
          <p:nvPr/>
        </p:nvGrpSpPr>
        <p:grpSpPr>
          <a:xfrm>
            <a:off x="2046490" y="1302913"/>
            <a:ext cx="6345323" cy="975431"/>
            <a:chOff x="2954339" y="1279908"/>
            <a:chExt cx="7162269" cy="1092808"/>
          </a:xfrm>
        </p:grpSpPr>
        <p:sp>
          <p:nvSpPr>
            <p:cNvPr id="30" name="矩形 29"/>
            <p:cNvSpPr>
              <a:spLocks noChangeArrowheads="1"/>
            </p:cNvSpPr>
            <p:nvPr/>
          </p:nvSpPr>
          <p:spPr bwMode="auto">
            <a:xfrm>
              <a:off x="2954339" y="1694800"/>
              <a:ext cx="7162269" cy="6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50" dirty="0"/>
                <a:t>在</a:t>
              </a:r>
              <a:r>
                <a:rPr lang="en-US" altLang="zh-CN" sz="1050" dirty="0" err="1"/>
                <a:t>x86</a:t>
              </a:r>
              <a:r>
                <a:rPr lang="zh-CN" altLang="en-US" sz="1050" dirty="0"/>
                <a:t>平台上，</a:t>
              </a:r>
              <a:r>
                <a:rPr lang="en-US" altLang="zh-CN" sz="1050" dirty="0"/>
                <a:t>cache</a:t>
              </a:r>
              <a:r>
                <a:rPr lang="zh-CN" altLang="en-US" sz="1050" dirty="0"/>
                <a:t>攻击被证明是一种强大的攻击方法</a:t>
              </a:r>
              <a:r>
                <a:rPr lang="zh-CN" altLang="en-US" sz="1050" dirty="0" smtClean="0"/>
                <a:t>，然而</a:t>
              </a:r>
              <a:r>
                <a:rPr lang="en-US" altLang="zh-CN" sz="1050" dirty="0"/>
                <a:t>ARM</a:t>
              </a:r>
              <a:r>
                <a:rPr lang="zh-CN" altLang="en-US" sz="1050" dirty="0"/>
                <a:t>体系与</a:t>
              </a:r>
              <a:r>
                <a:rPr lang="en-US" altLang="zh-CN" sz="1050" dirty="0" err="1"/>
                <a:t>x86</a:t>
              </a:r>
              <a:r>
                <a:rPr lang="zh-CN" altLang="en-US" sz="1050" dirty="0"/>
                <a:t>体系差异较大，难以对手机实施有效的跨核</a:t>
              </a:r>
              <a:r>
                <a:rPr lang="en-US" altLang="zh-CN" sz="1050" dirty="0"/>
                <a:t>cache</a:t>
              </a:r>
              <a:r>
                <a:rPr lang="zh-CN" altLang="en-US" sz="1050" dirty="0"/>
                <a:t>攻击。</a:t>
              </a:r>
              <a:endParaRPr lang="en-US" altLang="zh-CN" sz="1050" dirty="0"/>
            </a:p>
            <a:p>
              <a:pPr>
                <a:lnSpc>
                  <a:spcPct val="130000"/>
                </a:lnSpc>
              </a:pPr>
              <a:endParaRPr lang="en-US" altLang="zh-CN" sz="1050" dirty="0">
                <a:solidFill>
                  <a:sysClr val="windowText" lastClr="000000"/>
                </a:solidFill>
                <a:latin typeface="微软雅黑" pitchFamily="34" charset="-122"/>
                <a:ea typeface="微软雅黑" pitchFamily="34" charset="-122"/>
              </a:endParaRPr>
            </a:p>
          </p:txBody>
        </p:sp>
        <p:sp>
          <p:nvSpPr>
            <p:cNvPr id="31" name="矩形 30"/>
            <p:cNvSpPr/>
            <p:nvPr/>
          </p:nvSpPr>
          <p:spPr>
            <a:xfrm>
              <a:off x="2963100" y="1279908"/>
              <a:ext cx="1706612" cy="362053"/>
            </a:xfrm>
            <a:prstGeom prst="rect">
              <a:avLst/>
            </a:prstGeom>
          </p:spPr>
          <p:txBody>
            <a:bodyPr wrap="none">
              <a:spAutoFit/>
            </a:bodyPr>
            <a:lstStyle/>
            <a:p>
              <a:r>
                <a:rPr lang="en-US" altLang="zh-CN" sz="1500" dirty="0" smtClean="0">
                  <a:latin typeface="微软雅黑" pitchFamily="34" charset="-122"/>
                  <a:ea typeface="微软雅黑" pitchFamily="34" charset="-122"/>
                </a:rPr>
                <a:t>Cache</a:t>
              </a:r>
              <a:r>
                <a:rPr lang="zh-CN" altLang="en-US" sz="1500" dirty="0" smtClean="0">
                  <a:latin typeface="微软雅黑" pitchFamily="34" charset="-122"/>
                  <a:ea typeface="微软雅黑" pitchFamily="34" charset="-122"/>
                </a:rPr>
                <a:t>攻击背景</a:t>
              </a:r>
              <a:endParaRPr lang="zh-CN" altLang="en-US" sz="1500" dirty="0">
                <a:latin typeface="微软雅黑" pitchFamily="34" charset="-122"/>
                <a:ea typeface="微软雅黑" pitchFamily="34" charset="-122"/>
              </a:endParaRPr>
            </a:p>
          </p:txBody>
        </p:sp>
      </p:grpSp>
      <p:grpSp>
        <p:nvGrpSpPr>
          <p:cNvPr id="32" name="组合 31"/>
          <p:cNvGrpSpPr/>
          <p:nvPr/>
        </p:nvGrpSpPr>
        <p:grpSpPr>
          <a:xfrm>
            <a:off x="4560074" y="3108071"/>
            <a:ext cx="829330" cy="835560"/>
            <a:chOff x="3254772" y="2872916"/>
            <a:chExt cx="936104" cy="936104"/>
          </a:xfrm>
        </p:grpSpPr>
        <p:sp>
          <p:nvSpPr>
            <p:cNvPr id="33" name="椭圆 32"/>
            <p:cNvSpPr/>
            <p:nvPr/>
          </p:nvSpPr>
          <p:spPr>
            <a:xfrm>
              <a:off x="3254772" y="2872916"/>
              <a:ext cx="936104" cy="936104"/>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矩形 33"/>
            <p:cNvSpPr/>
            <p:nvPr/>
          </p:nvSpPr>
          <p:spPr>
            <a:xfrm>
              <a:off x="3469764" y="3187079"/>
              <a:ext cx="631838" cy="323262"/>
            </a:xfrm>
            <a:prstGeom prst="rect">
              <a:avLst/>
            </a:prstGeom>
          </p:spPr>
          <p:txBody>
            <a:bodyPr wrap="none">
              <a:spAutoFit/>
            </a:bodyPr>
            <a:lstStyle/>
            <a:p>
              <a:r>
                <a:rPr lang="zh-CN" altLang="en-US" sz="1275" dirty="0" smtClean="0">
                  <a:solidFill>
                    <a:schemeClr val="bg1"/>
                  </a:solidFill>
                  <a:latin typeface="微软雅黑" pitchFamily="34" charset="-122"/>
                  <a:ea typeface="微软雅黑" pitchFamily="34" charset="-122"/>
                </a:rPr>
                <a:t>差异</a:t>
              </a:r>
              <a:r>
                <a:rPr lang="en-US" altLang="zh-CN" sz="1275" dirty="0" smtClean="0">
                  <a:solidFill>
                    <a:schemeClr val="bg1"/>
                  </a:solidFill>
                  <a:latin typeface="微软雅黑" pitchFamily="34" charset="-122"/>
                  <a:ea typeface="微软雅黑" pitchFamily="34" charset="-122"/>
                </a:rPr>
                <a:t> </a:t>
              </a:r>
              <a:endParaRPr lang="zh-CN" altLang="en-US" sz="1275" dirty="0">
                <a:solidFill>
                  <a:schemeClr val="bg1"/>
                </a:solidFill>
                <a:latin typeface="微软雅黑" pitchFamily="34" charset="-122"/>
                <a:ea typeface="微软雅黑" pitchFamily="34" charset="-122"/>
              </a:endParaRPr>
            </a:p>
          </p:txBody>
        </p:sp>
      </p:grpSp>
      <p:grpSp>
        <p:nvGrpSpPr>
          <p:cNvPr id="35" name="组合 34"/>
          <p:cNvGrpSpPr/>
          <p:nvPr/>
        </p:nvGrpSpPr>
        <p:grpSpPr>
          <a:xfrm>
            <a:off x="5984236" y="3097841"/>
            <a:ext cx="1759429" cy="1048233"/>
            <a:chOff x="789157" y="3505487"/>
            <a:chExt cx="1985951" cy="1174367"/>
          </a:xfrm>
        </p:grpSpPr>
        <p:sp>
          <p:nvSpPr>
            <p:cNvPr id="36" name="TextBox 35"/>
            <p:cNvSpPr txBox="1"/>
            <p:nvPr/>
          </p:nvSpPr>
          <p:spPr>
            <a:xfrm>
              <a:off x="789157" y="3505487"/>
              <a:ext cx="990096" cy="336191"/>
            </a:xfrm>
            <a:prstGeom prst="rect">
              <a:avLst/>
            </a:prstGeom>
            <a:noFill/>
          </p:spPr>
          <p:txBody>
            <a:bodyPr wrap="none" rtlCol="0">
              <a:spAutoFit/>
            </a:bodyPr>
            <a:lstStyle/>
            <a:p>
              <a:r>
                <a:rPr lang="zh-CN" altLang="en-US" sz="1350" dirty="0" smtClean="0">
                  <a:latin typeface="微软雅黑" pitchFamily="34" charset="-122"/>
                  <a:ea typeface="微软雅黑" pitchFamily="34" charset="-122"/>
                </a:rPr>
                <a:t>移动设备</a:t>
              </a:r>
              <a:endParaRPr lang="zh-CN" altLang="en-US" sz="1350" dirty="0">
                <a:latin typeface="微软雅黑" pitchFamily="34" charset="-122"/>
                <a:ea typeface="微软雅黑" pitchFamily="34" charset="-122"/>
              </a:endParaRPr>
            </a:p>
          </p:txBody>
        </p:sp>
        <p:sp>
          <p:nvSpPr>
            <p:cNvPr id="37" name="矩形 36"/>
            <p:cNvSpPr/>
            <p:nvPr/>
          </p:nvSpPr>
          <p:spPr>
            <a:xfrm>
              <a:off x="812496" y="3800585"/>
              <a:ext cx="1962612" cy="879269"/>
            </a:xfrm>
            <a:prstGeom prst="rect">
              <a:avLst/>
            </a:prstGeom>
          </p:spPr>
          <p:txBody>
            <a:bodyPr wrap="square">
              <a:spAutoFit/>
            </a:bodyPr>
            <a:lstStyle/>
            <a:p>
              <a:pPr algn="r">
                <a:lnSpc>
                  <a:spcPts val="1776"/>
                </a:lnSpc>
              </a:pPr>
              <a:r>
                <a:rPr lang="zh-CN" altLang="en-US" sz="1050" dirty="0" smtClean="0">
                  <a:solidFill>
                    <a:sysClr val="windowText" lastClr="000000"/>
                  </a:solidFill>
                  <a:latin typeface="微软雅黑" pitchFamily="34" charset="-122"/>
                  <a:ea typeface="微软雅黑" pitchFamily="34" charset="-122"/>
                </a:rPr>
                <a:t>精简指令集</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zh-CN" altLang="en-US" sz="1050" dirty="0" smtClean="0">
                  <a:solidFill>
                    <a:sysClr val="windowText" lastClr="000000"/>
                  </a:solidFill>
                  <a:latin typeface="微软雅黑" pitchFamily="34" charset="-122"/>
                  <a:ea typeface="微软雅黑" pitchFamily="34" charset="-122"/>
                </a:rPr>
                <a:t>伪随机替换策略</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en-US" altLang="zh-CN" sz="1050" dirty="0" smtClean="0">
                  <a:solidFill>
                    <a:sysClr val="windowText" lastClr="000000"/>
                  </a:solidFill>
                  <a:latin typeface="微软雅黑" pitchFamily="34" charset="-122"/>
                  <a:ea typeface="微软雅黑" pitchFamily="34" charset="-122"/>
                </a:rPr>
                <a:t>ARM</a:t>
              </a:r>
              <a:r>
                <a:rPr lang="zh-CN" altLang="en-US" sz="1050" dirty="0" smtClean="0">
                  <a:solidFill>
                    <a:sysClr val="windowText" lastClr="000000"/>
                  </a:solidFill>
                  <a:latin typeface="微软雅黑" pitchFamily="34" charset="-122"/>
                  <a:ea typeface="微软雅黑" pitchFamily="34" charset="-122"/>
                </a:rPr>
                <a:t>体系结构</a:t>
              </a:r>
              <a:endParaRPr lang="en-US" altLang="zh-CN" sz="1050" dirty="0">
                <a:solidFill>
                  <a:schemeClr val="tx1">
                    <a:lumMod val="75000"/>
                    <a:lumOff val="25000"/>
                  </a:schemeClr>
                </a:solidFill>
                <a:latin typeface="Arial" charset="0"/>
              </a:endParaRPr>
            </a:p>
          </p:txBody>
        </p:sp>
      </p:grpSp>
      <p:grpSp>
        <p:nvGrpSpPr>
          <p:cNvPr id="38" name="组合 37"/>
          <p:cNvGrpSpPr/>
          <p:nvPr/>
        </p:nvGrpSpPr>
        <p:grpSpPr>
          <a:xfrm>
            <a:off x="2154160" y="3106306"/>
            <a:ext cx="1738751" cy="1039765"/>
            <a:chOff x="812496" y="3514973"/>
            <a:chExt cx="1962612" cy="1164883"/>
          </a:xfrm>
        </p:grpSpPr>
        <p:sp>
          <p:nvSpPr>
            <p:cNvPr id="39" name="TextBox 38"/>
            <p:cNvSpPr txBox="1"/>
            <p:nvPr/>
          </p:nvSpPr>
          <p:spPr>
            <a:xfrm>
              <a:off x="864408" y="3514973"/>
              <a:ext cx="1006598" cy="336192"/>
            </a:xfrm>
            <a:prstGeom prst="rect">
              <a:avLst/>
            </a:prstGeom>
            <a:noFill/>
          </p:spPr>
          <p:txBody>
            <a:bodyPr wrap="none" rtlCol="0">
              <a:spAutoFit/>
            </a:bodyPr>
            <a:lstStyle/>
            <a:p>
              <a:r>
                <a:rPr lang="en-US" altLang="zh-CN" sz="1350" dirty="0" smtClean="0">
                  <a:latin typeface="微软雅黑" pitchFamily="34" charset="-122"/>
                  <a:ea typeface="微软雅黑" pitchFamily="34" charset="-122"/>
                </a:rPr>
                <a:t>Intel </a:t>
              </a:r>
              <a:r>
                <a:rPr lang="en-US" altLang="zh-CN" sz="1350" dirty="0" err="1" smtClean="0">
                  <a:latin typeface="微软雅黑" pitchFamily="34" charset="-122"/>
                  <a:ea typeface="微软雅黑" pitchFamily="34" charset="-122"/>
                </a:rPr>
                <a:t>x86</a:t>
              </a:r>
              <a:endParaRPr lang="zh-CN" altLang="en-US" sz="1350" dirty="0">
                <a:latin typeface="微软雅黑" pitchFamily="34" charset="-122"/>
                <a:ea typeface="微软雅黑" pitchFamily="34" charset="-122"/>
              </a:endParaRPr>
            </a:p>
          </p:txBody>
        </p:sp>
        <p:sp>
          <p:nvSpPr>
            <p:cNvPr id="40" name="矩形 39"/>
            <p:cNvSpPr/>
            <p:nvPr/>
          </p:nvSpPr>
          <p:spPr>
            <a:xfrm>
              <a:off x="812496" y="3800585"/>
              <a:ext cx="1962612" cy="879271"/>
            </a:xfrm>
            <a:prstGeom prst="rect">
              <a:avLst/>
            </a:prstGeom>
          </p:spPr>
          <p:txBody>
            <a:bodyPr wrap="square">
              <a:spAutoFit/>
            </a:bodyPr>
            <a:lstStyle/>
            <a:p>
              <a:pPr algn="r">
                <a:lnSpc>
                  <a:spcPts val="1776"/>
                </a:lnSpc>
              </a:pPr>
              <a:r>
                <a:rPr lang="zh-CN" altLang="en-US" sz="1050" dirty="0" smtClean="0">
                  <a:solidFill>
                    <a:sysClr val="windowText" lastClr="000000"/>
                  </a:solidFill>
                  <a:latin typeface="微软雅黑" pitchFamily="34" charset="-122"/>
                  <a:ea typeface="微软雅黑" pitchFamily="34" charset="-122"/>
                </a:rPr>
                <a:t>复杂指令集</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en-US" altLang="zh-CN" sz="1050" dirty="0" err="1" smtClean="0">
                  <a:solidFill>
                    <a:sysClr val="windowText" lastClr="000000"/>
                  </a:solidFill>
                  <a:latin typeface="微软雅黑" pitchFamily="34" charset="-122"/>
                  <a:ea typeface="微软雅黑" pitchFamily="34" charset="-122"/>
                </a:rPr>
                <a:t>LRU</a:t>
              </a:r>
              <a:r>
                <a:rPr lang="zh-CN" altLang="en-US" sz="1050" dirty="0" smtClean="0">
                  <a:solidFill>
                    <a:sysClr val="windowText" lastClr="000000"/>
                  </a:solidFill>
                  <a:latin typeface="微软雅黑" pitchFamily="34" charset="-122"/>
                  <a:ea typeface="微软雅黑" pitchFamily="34" charset="-122"/>
                </a:rPr>
                <a:t>替换策略</a:t>
              </a:r>
              <a:endParaRPr lang="en-US" altLang="zh-CN" sz="1050" dirty="0" smtClean="0">
                <a:solidFill>
                  <a:sysClr val="windowText" lastClr="000000"/>
                </a:solidFill>
                <a:latin typeface="微软雅黑" pitchFamily="34" charset="-122"/>
                <a:ea typeface="微软雅黑" pitchFamily="34" charset="-122"/>
              </a:endParaRPr>
            </a:p>
            <a:p>
              <a:pPr algn="r">
                <a:lnSpc>
                  <a:spcPts val="1776"/>
                </a:lnSpc>
              </a:pPr>
              <a:r>
                <a:rPr lang="en-US" altLang="zh-CN" sz="1050" dirty="0" err="1" smtClean="0">
                  <a:solidFill>
                    <a:sysClr val="windowText" lastClr="000000"/>
                  </a:solidFill>
                  <a:latin typeface="微软雅黑" pitchFamily="34" charset="-122"/>
                  <a:ea typeface="微软雅黑" pitchFamily="34" charset="-122"/>
                </a:rPr>
                <a:t>X86</a:t>
              </a:r>
              <a:r>
                <a:rPr lang="zh-CN" altLang="en-US" sz="1050" dirty="0" smtClean="0">
                  <a:solidFill>
                    <a:sysClr val="windowText" lastClr="000000"/>
                  </a:solidFill>
                  <a:latin typeface="微软雅黑" pitchFamily="34" charset="-122"/>
                  <a:ea typeface="微软雅黑" pitchFamily="34" charset="-122"/>
                </a:rPr>
                <a:t>体系结构</a:t>
              </a:r>
              <a:endParaRPr lang="en-US" altLang="zh-CN" sz="1050" dirty="0">
                <a:solidFill>
                  <a:schemeClr val="tx1">
                    <a:lumMod val="75000"/>
                    <a:lumOff val="25000"/>
                  </a:schemeClr>
                </a:solidFill>
                <a:latin typeface="Arial" charset="0"/>
              </a:endParaRPr>
            </a:p>
          </p:txBody>
        </p:sp>
      </p:grpSp>
    </p:spTree>
    <p:extLst>
      <p:ext uri="{BB962C8B-B14F-4D97-AF65-F5344CB8AC3E}">
        <p14:creationId xmlns:p14="http://schemas.microsoft.com/office/powerpoint/2010/main" val="633393051"/>
      </p:ext>
    </p:extLst>
  </p:cSld>
  <p:clrMapOvr>
    <a:masterClrMapping/>
  </p:clrMapOvr>
  <p:transition spd="slow" advClick="0" advTm="300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3606857" y="1690915"/>
            <a:ext cx="3945149" cy="891769"/>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endParaRPr lang="zh-CN" altLang="en-US" sz="1350"/>
          </a:p>
        </p:txBody>
      </p:sp>
      <p:sp>
        <p:nvSpPr>
          <p:cNvPr id="27" name="矩形 26"/>
          <p:cNvSpPr/>
          <p:nvPr/>
        </p:nvSpPr>
        <p:spPr>
          <a:xfrm>
            <a:off x="4122769" y="1558782"/>
            <a:ext cx="2906434" cy="28658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350" dirty="0" smtClean="0">
                <a:latin typeface="微软雅黑" pitchFamily="34" charset="-122"/>
                <a:ea typeface="微软雅黑" pitchFamily="34" charset="-122"/>
              </a:rPr>
              <a:t>实现典型攻击案例</a:t>
            </a:r>
            <a:endParaRPr lang="zh-CN" altLang="en-US" sz="1350" dirty="0">
              <a:latin typeface="微软雅黑" pitchFamily="34" charset="-122"/>
              <a:ea typeface="微软雅黑" pitchFamily="34" charset="-122"/>
            </a:endParaRPr>
          </a:p>
        </p:txBody>
      </p:sp>
      <p:sp>
        <p:nvSpPr>
          <p:cNvPr id="28" name="六边形 27"/>
          <p:cNvSpPr/>
          <p:nvPr/>
        </p:nvSpPr>
        <p:spPr>
          <a:xfrm>
            <a:off x="2080637" y="2338549"/>
            <a:ext cx="984289" cy="845831"/>
          </a:xfrm>
          <a:prstGeom prst="hexagon">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950" dirty="0" smtClean="0">
                <a:latin typeface="微软雅黑" pitchFamily="34" charset="-122"/>
                <a:ea typeface="微软雅黑" pitchFamily="34" charset="-122"/>
              </a:rPr>
              <a:t>研究</a:t>
            </a:r>
            <a:r>
              <a:rPr lang="zh-CN" altLang="en-US" sz="1950" dirty="0">
                <a:latin typeface="微软雅黑" pitchFamily="34" charset="-122"/>
                <a:ea typeface="微软雅黑" pitchFamily="34" charset="-122"/>
              </a:rPr>
              <a:t>目标</a:t>
            </a:r>
          </a:p>
        </p:txBody>
      </p:sp>
      <p:cxnSp>
        <p:nvCxnSpPr>
          <p:cNvPr id="29" name="直接箭头连接符 28"/>
          <p:cNvCxnSpPr>
            <a:stCxn id="28" idx="5"/>
            <a:endCxn id="26" idx="1"/>
          </p:cNvCxnSpPr>
          <p:nvPr/>
        </p:nvCxnSpPr>
        <p:spPr>
          <a:xfrm flipV="1">
            <a:off x="2853468" y="2136800"/>
            <a:ext cx="753389" cy="201749"/>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1"/>
            <a:endCxn id="36" idx="1"/>
          </p:cNvCxnSpPr>
          <p:nvPr/>
        </p:nvCxnSpPr>
        <p:spPr>
          <a:xfrm>
            <a:off x="2853468" y="3184380"/>
            <a:ext cx="753389" cy="337311"/>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40835" y="1870404"/>
            <a:ext cx="3751374" cy="642353"/>
          </a:xfrm>
          <a:prstGeom prst="rect">
            <a:avLst/>
          </a:prstGeom>
          <a:noFill/>
        </p:spPr>
        <p:txBody>
          <a:bodyPr wrap="square" lIns="56640" tIns="28320" rIns="56640" bIns="28320" rtlCol="0">
            <a:spAutoFit/>
          </a:bodyPr>
          <a:lstStyle/>
          <a:p>
            <a:pPr>
              <a:lnSpc>
                <a:spcPct val="130000"/>
              </a:lnSpc>
            </a:pPr>
            <a:r>
              <a:rPr lang="zh-CN" altLang="en-US" sz="975" dirty="0" smtClean="0">
                <a:solidFill>
                  <a:sysClr val="windowText" lastClr="000000"/>
                </a:solidFill>
                <a:latin typeface="微软雅黑" pitchFamily="34" charset="-122"/>
                <a:ea typeface="微软雅黑" pitchFamily="34" charset="-122"/>
              </a:rPr>
              <a:t>研究在移动设备端的</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攻击典型案例，分析解决移动设备端实现</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攻击的关键技术和</a:t>
            </a:r>
            <a:r>
              <a:rPr lang="zh-CN" altLang="en-US" sz="975" dirty="0">
                <a:solidFill>
                  <a:sysClr val="windowText" lastClr="000000"/>
                </a:solidFill>
                <a:latin typeface="微软雅黑" pitchFamily="34" charset="-122"/>
                <a:ea typeface="微软雅黑" pitchFamily="34" charset="-122"/>
              </a:rPr>
              <a:t>难点；通过对特定机型，指定的</a:t>
            </a:r>
            <a:r>
              <a:rPr lang="en-US" altLang="zh-CN" sz="975" dirty="0">
                <a:solidFill>
                  <a:sysClr val="windowText" lastClr="000000"/>
                </a:solidFill>
                <a:latin typeface="微软雅黑" pitchFamily="34" charset="-122"/>
                <a:ea typeface="微软雅黑" pitchFamily="34" charset="-122"/>
              </a:rPr>
              <a:t>AES</a:t>
            </a:r>
            <a:r>
              <a:rPr lang="zh-CN" altLang="en-US" sz="975" dirty="0">
                <a:solidFill>
                  <a:sysClr val="windowText" lastClr="000000"/>
                </a:solidFill>
                <a:latin typeface="微软雅黑" pitchFamily="34" charset="-122"/>
                <a:ea typeface="微软雅黑" pitchFamily="34" charset="-122"/>
              </a:rPr>
              <a:t>加密算法进行攻击</a:t>
            </a:r>
          </a:p>
        </p:txBody>
      </p:sp>
      <p:sp>
        <p:nvSpPr>
          <p:cNvPr id="36" name="矩形 35"/>
          <p:cNvSpPr/>
          <p:nvPr/>
        </p:nvSpPr>
        <p:spPr>
          <a:xfrm>
            <a:off x="3606857" y="3075806"/>
            <a:ext cx="3945149" cy="891769"/>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endParaRPr lang="zh-CN" altLang="en-US" sz="1350"/>
          </a:p>
        </p:txBody>
      </p:sp>
      <p:sp>
        <p:nvSpPr>
          <p:cNvPr id="37" name="矩形 36"/>
          <p:cNvSpPr/>
          <p:nvPr/>
        </p:nvSpPr>
        <p:spPr>
          <a:xfrm>
            <a:off x="4122769" y="2943674"/>
            <a:ext cx="2906434" cy="28658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56640" tIns="28320" rIns="56640" bIns="28320" rtlCol="0" anchor="ctr"/>
          <a:lstStyle/>
          <a:p>
            <a:pPr algn="ctr"/>
            <a:r>
              <a:rPr lang="zh-CN" altLang="en-US" sz="1350" dirty="0" smtClean="0">
                <a:latin typeface="微软雅黑" pitchFamily="34" charset="-122"/>
                <a:ea typeface="微软雅黑" pitchFamily="34" charset="-122"/>
              </a:rPr>
              <a:t>预防措施</a:t>
            </a:r>
            <a:endParaRPr lang="zh-CN" altLang="en-US" sz="1350" dirty="0">
              <a:latin typeface="微软雅黑" pitchFamily="34" charset="-122"/>
              <a:ea typeface="微软雅黑" pitchFamily="34" charset="-122"/>
            </a:endParaRPr>
          </a:p>
        </p:txBody>
      </p:sp>
      <p:sp>
        <p:nvSpPr>
          <p:cNvPr id="38" name="TextBox 37"/>
          <p:cNvSpPr txBox="1"/>
          <p:nvPr/>
        </p:nvSpPr>
        <p:spPr>
          <a:xfrm>
            <a:off x="3740835" y="3255295"/>
            <a:ext cx="3751374" cy="447300"/>
          </a:xfrm>
          <a:prstGeom prst="rect">
            <a:avLst/>
          </a:prstGeom>
          <a:noFill/>
        </p:spPr>
        <p:txBody>
          <a:bodyPr wrap="square" lIns="56640" tIns="28320" rIns="56640" bIns="28320" rtlCol="0">
            <a:spAutoFit/>
          </a:bodyPr>
          <a:lstStyle/>
          <a:p>
            <a:pPr>
              <a:lnSpc>
                <a:spcPct val="130000"/>
              </a:lnSpc>
            </a:pPr>
            <a:r>
              <a:rPr lang="zh-CN" altLang="en-US" sz="975" dirty="0" smtClean="0">
                <a:solidFill>
                  <a:sysClr val="windowText" lastClr="000000"/>
                </a:solidFill>
                <a:latin typeface="微软雅黑" pitchFamily="34" charset="-122"/>
                <a:ea typeface="微软雅黑" pitchFamily="34" charset="-122"/>
              </a:rPr>
              <a:t>分析</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攻击相关漏洞，针对操作系统漏洞、</a:t>
            </a:r>
            <a:r>
              <a:rPr lang="en-US" altLang="zh-CN" sz="975" dirty="0" smtClean="0">
                <a:solidFill>
                  <a:sysClr val="windowText" lastClr="000000"/>
                </a:solidFill>
                <a:latin typeface="微软雅黑" pitchFamily="34" charset="-122"/>
                <a:ea typeface="微软雅黑" pitchFamily="34" charset="-122"/>
              </a:rPr>
              <a:t>Cache</a:t>
            </a:r>
            <a:r>
              <a:rPr lang="zh-CN" altLang="en-US" sz="975" dirty="0" smtClean="0">
                <a:solidFill>
                  <a:sysClr val="windowText" lastClr="000000"/>
                </a:solidFill>
                <a:latin typeface="微软雅黑" pitchFamily="34" charset="-122"/>
                <a:ea typeface="微软雅黑" pitchFamily="34" charset="-122"/>
              </a:rPr>
              <a:t>结构漏洞、应用程序漏洞分别提供增加安全性的建议</a:t>
            </a:r>
            <a:endParaRPr lang="zh-CN" altLang="en-US" sz="975" dirty="0">
              <a:solidFill>
                <a:sysClr val="windowText" lastClr="000000"/>
              </a:solidFill>
              <a:latin typeface="微软雅黑" pitchFamily="34" charset="-122"/>
              <a:ea typeface="微软雅黑" pitchFamily="34" charset="-122"/>
            </a:endParaRPr>
          </a:p>
        </p:txBody>
      </p:sp>
    </p:spTree>
    <p:extLst>
      <p:ext uri="{BB962C8B-B14F-4D97-AF65-F5344CB8AC3E}">
        <p14:creationId xmlns:p14="http://schemas.microsoft.com/office/powerpoint/2010/main" val="1676240229"/>
      </p:ext>
    </p:extLst>
  </p:cSld>
  <p:clrMapOvr>
    <a:masterClrMapping/>
  </p:clrMapOvr>
  <p:transition spd="slow" advClick="0" advTm="300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2"/>
          <p:cNvSpPr>
            <a:spLocks/>
          </p:cNvSpPr>
          <p:nvPr/>
        </p:nvSpPr>
        <p:spPr bwMode="blackWhite">
          <a:xfrm>
            <a:off x="4839102" y="1804959"/>
            <a:ext cx="1000247" cy="2066645"/>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rgbClr val="414455"/>
          </a:solidFill>
          <a:ln w="25400" cap="flat" cmpd="sng" algn="ctr">
            <a:noFill/>
            <a:prstDash val="solid"/>
          </a:ln>
          <a:effectLst/>
        </p:spPr>
        <p:txBody>
          <a:bodyPr lIns="62163" tIns="31082" rIns="62163" bIns="31082" anchor="ctr"/>
          <a:lstStyle/>
          <a:p>
            <a:pPr>
              <a:lnSpc>
                <a:spcPct val="120000"/>
              </a:lnSpc>
              <a:defRPr/>
            </a:pPr>
            <a:endParaRPr lang="zh-CN" altLang="en-US" sz="2700" b="1" kern="0">
              <a:solidFill>
                <a:sysClr val="window" lastClr="FFFFFF"/>
              </a:solidFill>
              <a:latin typeface="微软雅黑" pitchFamily="34" charset="-122"/>
              <a:ea typeface="微软雅黑" pitchFamily="34" charset="-122"/>
            </a:endParaRPr>
          </a:p>
        </p:txBody>
      </p:sp>
      <p:sp>
        <p:nvSpPr>
          <p:cNvPr id="45" name="Freeform 3"/>
          <p:cNvSpPr>
            <a:spLocks/>
          </p:cNvSpPr>
          <p:nvPr/>
        </p:nvSpPr>
        <p:spPr bwMode="blackWhite">
          <a:xfrm rot="1118702">
            <a:off x="4199515" y="1482086"/>
            <a:ext cx="2359857" cy="891494"/>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chemeClr val="bg1">
              <a:lumMod val="95000"/>
            </a:schemeClr>
          </a:solidFill>
          <a:ln w="3175" cap="flat" cmpd="sng" algn="ctr">
            <a:solidFill>
              <a:schemeClr val="bg1">
                <a:lumMod val="85000"/>
              </a:schemeClr>
            </a:solidFill>
            <a:prstDash val="solid"/>
          </a:ln>
          <a:effectLst/>
        </p:spPr>
        <p:txBody>
          <a:bodyPr lIns="62163" tIns="31082" rIns="62163" bIns="31082"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46" name="Oval 4"/>
          <p:cNvSpPr>
            <a:spLocks noChangeArrowheads="1"/>
          </p:cNvSpPr>
          <p:nvPr/>
        </p:nvSpPr>
        <p:spPr bwMode="blackWhite">
          <a:xfrm>
            <a:off x="5277602" y="1776202"/>
            <a:ext cx="123247" cy="120260"/>
          </a:xfrm>
          <a:prstGeom prst="ellipse">
            <a:avLst/>
          </a:prstGeom>
          <a:solidFill>
            <a:srgbClr val="414455"/>
          </a:solidFill>
          <a:ln w="25400" cap="flat" cmpd="sng" algn="ctr">
            <a:noFill/>
            <a:prstDash val="solid"/>
          </a:ln>
          <a:effectLst/>
        </p:spPr>
        <p:txBody>
          <a:bodyPr lIns="62163" tIns="31082" rIns="62163" bIns="31082" anchor="ctr"/>
          <a:lstStyle/>
          <a:p>
            <a:pPr>
              <a:lnSpc>
                <a:spcPct val="120000"/>
              </a:lnSpc>
              <a:defRPr/>
            </a:pPr>
            <a:endParaRPr lang="zh-CN" altLang="en-US" sz="2700" b="1" kern="0">
              <a:solidFill>
                <a:sysClr val="window" lastClr="FFFFFF"/>
              </a:solidFill>
              <a:latin typeface="微软雅黑" pitchFamily="34" charset="-122"/>
              <a:ea typeface="微软雅黑" pitchFamily="34" charset="-122"/>
            </a:endParaRPr>
          </a:p>
        </p:txBody>
      </p:sp>
      <p:grpSp>
        <p:nvGrpSpPr>
          <p:cNvPr id="47" name="组合 46"/>
          <p:cNvGrpSpPr/>
          <p:nvPr/>
        </p:nvGrpSpPr>
        <p:grpSpPr>
          <a:xfrm>
            <a:off x="5970380" y="1965184"/>
            <a:ext cx="960030" cy="1313713"/>
            <a:chOff x="7028729" y="2636912"/>
            <a:chExt cx="1445030" cy="1962393"/>
          </a:xfrm>
        </p:grpSpPr>
        <p:sp>
          <p:nvSpPr>
            <p:cNvPr id="48"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49"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0"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1" name="Freeform 8"/>
            <p:cNvSpPr>
              <a:spLocks/>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414455"/>
            </a:solidFill>
            <a:ln w="3175" cap="flat" cmpd="sng" algn="ctr">
              <a:noFill/>
              <a:prstDash val="solid"/>
            </a:ln>
            <a:effec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grpSp>
      <p:grpSp>
        <p:nvGrpSpPr>
          <p:cNvPr id="52" name="组合 51"/>
          <p:cNvGrpSpPr/>
          <p:nvPr/>
        </p:nvGrpSpPr>
        <p:grpSpPr>
          <a:xfrm>
            <a:off x="3801233" y="1965184"/>
            <a:ext cx="960030" cy="1312405"/>
            <a:chOff x="3763742" y="2636912"/>
            <a:chExt cx="1445030" cy="1960439"/>
          </a:xfrm>
        </p:grpSpPr>
        <p:sp>
          <p:nvSpPr>
            <p:cNvPr id="53"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4"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5"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595959"/>
              </a:solidFill>
              <a:prstDash val="solid"/>
            </a:ln>
            <a:effectLst/>
            <a:ex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sp>
          <p:nvSpPr>
            <p:cNvPr id="56" name="Freeform 12"/>
            <p:cNvSpPr>
              <a:spLocks/>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414455"/>
            </a:solidFill>
            <a:ln w="3175" cap="flat" cmpd="sng" algn="ctr">
              <a:noFill/>
              <a:prstDash val="solid"/>
            </a:ln>
            <a:effectLst/>
          </p:spPr>
          <p:txBody>
            <a:bodyPr lIns="69972" tIns="34986" rIns="69972" bIns="34986" anchor="ctr"/>
            <a:lstStyle/>
            <a:p>
              <a:pPr>
                <a:lnSpc>
                  <a:spcPct val="120000"/>
                </a:lnSpc>
                <a:defRPr/>
              </a:pPr>
              <a:endParaRPr lang="zh-CN" altLang="en-US" sz="825" kern="0">
                <a:solidFill>
                  <a:srgbClr val="4D4D4D"/>
                </a:solidFill>
                <a:latin typeface="微软雅黑" pitchFamily="34" charset="-122"/>
                <a:ea typeface="微软雅黑" pitchFamily="34" charset="-122"/>
              </a:endParaRPr>
            </a:p>
          </p:txBody>
        </p:sp>
      </p:grpSp>
      <p:sp>
        <p:nvSpPr>
          <p:cNvPr id="57" name="TextBox 53"/>
          <p:cNvSpPr txBox="1">
            <a:spLocks noChangeArrowheads="1"/>
          </p:cNvSpPr>
          <p:nvPr/>
        </p:nvSpPr>
        <p:spPr bwMode="auto">
          <a:xfrm>
            <a:off x="7247582" y="2779015"/>
            <a:ext cx="1412351" cy="27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163" tIns="31082" rIns="62163" bIns="31082" numCol="1" anchor="t" anchorCtr="0" compatLnSpc="1">
            <a:prstTxWarp prst="textNoShape">
              <a:avLst/>
            </a:prstTxWarp>
            <a:spAutoFit/>
          </a:bodyPr>
          <a:lstStyle/>
          <a:p>
            <a:pPr algn="ctr" defTabSz="621632"/>
            <a:r>
              <a:rPr lang="zh-CN" altLang="en-US" sz="1350" dirty="0">
                <a:latin typeface="微软雅黑" pitchFamily="34" charset="-122"/>
                <a:ea typeface="微软雅黑" pitchFamily="34" charset="-122"/>
                <a:cs typeface="宋体" pitchFamily="2" charset="-122"/>
              </a:rPr>
              <a:t>国内研究综述</a:t>
            </a:r>
          </a:p>
        </p:txBody>
      </p:sp>
      <p:sp>
        <p:nvSpPr>
          <p:cNvPr id="58" name="TextBox 57"/>
          <p:cNvSpPr txBox="1"/>
          <p:nvPr/>
        </p:nvSpPr>
        <p:spPr bwMode="auto">
          <a:xfrm>
            <a:off x="7086148" y="3068937"/>
            <a:ext cx="1753273" cy="547519"/>
          </a:xfrm>
          <a:prstGeom prst="rect">
            <a:avLst/>
          </a:prstGeom>
          <a:noFill/>
        </p:spPr>
        <p:txBody>
          <a:bodyPr vert="horz" wrap="square" lIns="62163" tIns="31082" rIns="62163" bIns="31082" numCol="1" anchor="t" anchorCtr="0" compatLnSpc="1">
            <a:prstTxWarp prst="textNoShape">
              <a:avLst/>
            </a:prstTxWarp>
            <a:spAutoFit/>
          </a:bodyPr>
          <a:lstStyle/>
          <a:p>
            <a:pPr defTabSz="621632">
              <a:lnSpc>
                <a:spcPct val="150000"/>
              </a:lnSpc>
              <a:defRPr/>
            </a:pPr>
            <a:r>
              <a:rPr lang="zh-CN" altLang="en-US" sz="1050" dirty="0" smtClean="0">
                <a:latin typeface="微软雅黑" pitchFamily="34" charset="-122"/>
                <a:ea typeface="微软雅黑" pitchFamily="34" charset="-122"/>
              </a:rPr>
              <a:t>起步较晚，主要着重与对国外实验的重现工作</a:t>
            </a:r>
            <a:endParaRPr lang="zh-CN" altLang="en-US" sz="1050" dirty="0">
              <a:latin typeface="微软雅黑" pitchFamily="34" charset="-122"/>
              <a:ea typeface="微软雅黑" pitchFamily="34" charset="-122"/>
            </a:endParaRPr>
          </a:p>
        </p:txBody>
      </p:sp>
      <p:sp>
        <p:nvSpPr>
          <p:cNvPr id="59" name="TextBox 58"/>
          <p:cNvSpPr txBox="1">
            <a:spLocks noChangeArrowheads="1"/>
          </p:cNvSpPr>
          <p:nvPr/>
        </p:nvSpPr>
        <p:spPr bwMode="auto">
          <a:xfrm>
            <a:off x="2163358" y="1621892"/>
            <a:ext cx="1412351" cy="27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163" tIns="31082" rIns="62163" bIns="31082" numCol="1" anchor="t" anchorCtr="0" compatLnSpc="1">
            <a:prstTxWarp prst="textNoShape">
              <a:avLst/>
            </a:prstTxWarp>
            <a:spAutoFit/>
          </a:bodyPr>
          <a:lstStyle/>
          <a:p>
            <a:pPr algn="ctr" defTabSz="621632"/>
            <a:r>
              <a:rPr lang="zh-CN" altLang="en-US" sz="1350" dirty="0">
                <a:latin typeface="微软雅黑" pitchFamily="34" charset="-122"/>
                <a:ea typeface="微软雅黑" pitchFamily="34" charset="-122"/>
                <a:cs typeface="宋体" pitchFamily="2" charset="-122"/>
              </a:rPr>
              <a:t>国外研究综述</a:t>
            </a:r>
          </a:p>
        </p:txBody>
      </p:sp>
      <p:sp>
        <p:nvSpPr>
          <p:cNvPr id="60" name="TextBox 59"/>
          <p:cNvSpPr txBox="1"/>
          <p:nvPr/>
        </p:nvSpPr>
        <p:spPr bwMode="auto">
          <a:xfrm>
            <a:off x="2001923" y="1911814"/>
            <a:ext cx="1753273" cy="2244137"/>
          </a:xfrm>
          <a:prstGeom prst="rect">
            <a:avLst/>
          </a:prstGeom>
          <a:noFill/>
        </p:spPr>
        <p:txBody>
          <a:bodyPr vert="horz" wrap="square" lIns="62163" tIns="31082" rIns="62163" bIns="31082" numCol="1" anchor="t" anchorCtr="0" compatLnSpc="1">
            <a:prstTxWarp prst="textNoShape">
              <a:avLst/>
            </a:prstTxWarp>
            <a:spAutoFit/>
          </a:bodyPr>
          <a:lstStyle/>
          <a:p>
            <a:pPr defTabSz="621632">
              <a:lnSpc>
                <a:spcPct val="150000"/>
              </a:lnSpc>
              <a:defRPr/>
            </a:pPr>
            <a:r>
              <a:rPr lang="zh-CN" altLang="en-US" sz="1050" dirty="0" smtClean="0">
                <a:latin typeface="微软雅黑" pitchFamily="34" charset="-122"/>
                <a:ea typeface="微软雅黑" pitchFamily="34" charset="-122"/>
              </a:rPr>
              <a:t>自</a:t>
            </a:r>
            <a:r>
              <a:rPr lang="en-US" altLang="zh-CN" sz="1050" dirty="0" smtClean="0">
                <a:latin typeface="微软雅黑" pitchFamily="34" charset="-122"/>
                <a:ea typeface="微软雅黑" pitchFamily="34" charset="-122"/>
              </a:rPr>
              <a:t>1992</a:t>
            </a:r>
            <a:r>
              <a:rPr lang="zh-CN" altLang="en-US" sz="1050" dirty="0" smtClean="0">
                <a:latin typeface="微软雅黑" pitchFamily="34" charset="-122"/>
                <a:ea typeface="微软雅黑" pitchFamily="34" charset="-122"/>
              </a:rPr>
              <a:t>年提出</a:t>
            </a:r>
            <a:r>
              <a:rPr lang="en-US" altLang="zh-CN" sz="1050" dirty="0" smtClean="0">
                <a:latin typeface="微软雅黑" pitchFamily="34" charset="-122"/>
                <a:ea typeface="微软雅黑" pitchFamily="34" charset="-122"/>
              </a:rPr>
              <a:t>Cache</a:t>
            </a:r>
            <a:r>
              <a:rPr lang="zh-CN" altLang="en-US" sz="1050" dirty="0" smtClean="0">
                <a:latin typeface="微软雅黑" pitchFamily="34" charset="-122"/>
                <a:ea typeface="微软雅黑" pitchFamily="34" charset="-122"/>
              </a:rPr>
              <a:t>能够导致夸处理器信息泄露的观点后，得到安全领域研究人员的重视。研究了各种攻击模式，并在</a:t>
            </a:r>
            <a:r>
              <a:rPr lang="en-US" altLang="zh-CN" sz="1050" dirty="0" err="1" smtClean="0">
                <a:latin typeface="微软雅黑" pitchFamily="34" charset="-122"/>
                <a:ea typeface="微软雅黑" pitchFamily="34" charset="-122"/>
              </a:rPr>
              <a:t>x86</a:t>
            </a:r>
            <a:r>
              <a:rPr lang="zh-CN" altLang="en-US" sz="1050" dirty="0" smtClean="0">
                <a:latin typeface="微软雅黑" pitchFamily="34" charset="-122"/>
                <a:ea typeface="微软雅黑" pitchFamily="34" charset="-122"/>
              </a:rPr>
              <a:t>平台上实现了针对</a:t>
            </a:r>
            <a:r>
              <a:rPr lang="en-US" altLang="zh-CN" sz="1050" dirty="0" smtClean="0">
                <a:latin typeface="微软雅黑" pitchFamily="34" charset="-122"/>
                <a:ea typeface="微软雅黑" pitchFamily="34" charset="-122"/>
              </a:rPr>
              <a:t>AES</a:t>
            </a:r>
            <a:r>
              <a:rPr lang="zh-CN" altLang="en-US" sz="1050" dirty="0" smtClean="0">
                <a:latin typeface="微软雅黑" pitchFamily="34" charset="-122"/>
                <a:ea typeface="微软雅黑" pitchFamily="34" charset="-122"/>
              </a:rPr>
              <a:t>，</a:t>
            </a:r>
            <a:r>
              <a:rPr lang="en-US" altLang="zh-CN" sz="1050" dirty="0" smtClean="0">
                <a:latin typeface="微软雅黑" pitchFamily="34" charset="-122"/>
                <a:ea typeface="微软雅黑" pitchFamily="34" charset="-122"/>
              </a:rPr>
              <a:t>DES</a:t>
            </a:r>
            <a:r>
              <a:rPr lang="zh-CN" altLang="en-US" sz="1050" dirty="0" smtClean="0">
                <a:latin typeface="微软雅黑" pitchFamily="34" charset="-122"/>
                <a:ea typeface="微软雅黑" pitchFamily="34" charset="-122"/>
              </a:rPr>
              <a:t>等加密算法的攻击。近些年也出现了基于</a:t>
            </a:r>
            <a:r>
              <a:rPr lang="en-US" altLang="zh-CN" sz="1050" dirty="0" smtClean="0">
                <a:latin typeface="微软雅黑" pitchFamily="34" charset="-122"/>
                <a:ea typeface="微软雅黑" pitchFamily="34" charset="-122"/>
              </a:rPr>
              <a:t>ARM</a:t>
            </a:r>
            <a:r>
              <a:rPr lang="zh-CN" altLang="en-US" sz="1050" dirty="0" smtClean="0">
                <a:latin typeface="微软雅黑" pitchFamily="34" charset="-122"/>
                <a:ea typeface="微软雅黑" pitchFamily="34" charset="-122"/>
              </a:rPr>
              <a:t>处理器的</a:t>
            </a:r>
            <a:r>
              <a:rPr lang="en-US" altLang="zh-CN" sz="1050" dirty="0" smtClean="0">
                <a:latin typeface="微软雅黑" pitchFamily="34" charset="-122"/>
                <a:ea typeface="微软雅黑" pitchFamily="34" charset="-122"/>
              </a:rPr>
              <a:t>Cache</a:t>
            </a:r>
            <a:r>
              <a:rPr lang="zh-CN" altLang="en-US" sz="1050" dirty="0" smtClean="0">
                <a:latin typeface="微软雅黑" pitchFamily="34" charset="-122"/>
                <a:ea typeface="微软雅黑" pitchFamily="34" charset="-122"/>
              </a:rPr>
              <a:t>攻击方式的研究</a:t>
            </a:r>
            <a:endParaRPr lang="zh-CN" altLang="en-US" sz="1050" dirty="0">
              <a:latin typeface="微软雅黑" pitchFamily="34" charset="-122"/>
              <a:ea typeface="微软雅黑" pitchFamily="34" charset="-122"/>
            </a:endParaRPr>
          </a:p>
        </p:txBody>
      </p:sp>
    </p:spTree>
    <p:extLst>
      <p:ext uri="{BB962C8B-B14F-4D97-AF65-F5344CB8AC3E}">
        <p14:creationId xmlns:p14="http://schemas.microsoft.com/office/powerpoint/2010/main" val="1544894883"/>
      </p:ext>
    </p:extLst>
  </p:cSld>
  <p:clrMapOvr>
    <a:masterClrMapping/>
  </p:clrMapOvr>
  <p:transition spd="slow" advClick="0" advTm="300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90032"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研究</a:t>
            </a:r>
            <a:r>
              <a:rPr lang="zh-CN" altLang="en-US" sz="2000" b="1" spc="300" dirty="0">
                <a:solidFill>
                  <a:schemeClr val="bg1"/>
                </a:solidFill>
                <a:cs typeface="+mn-ea"/>
                <a:sym typeface="+mn-lt"/>
              </a:rPr>
              <a:t>内容</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02</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0415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50104" y="3204913"/>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论文研究内容</a:t>
            </a:r>
          </a:p>
        </p:txBody>
      </p:sp>
      <p:sp>
        <p:nvSpPr>
          <p:cNvPr id="19" name="KSO_Shape"/>
          <p:cNvSpPr>
            <a:spLocks/>
          </p:cNvSpPr>
          <p:nvPr/>
        </p:nvSpPr>
        <p:spPr bwMode="auto">
          <a:xfrm>
            <a:off x="3779912" y="3300758"/>
            <a:ext cx="421702" cy="667602"/>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264478339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5"/>
          <p:cNvSpPr>
            <a:spLocks noChangeArrowheads="1"/>
          </p:cNvSpPr>
          <p:nvPr/>
        </p:nvSpPr>
        <p:spPr bwMode="auto">
          <a:xfrm rot="10800000">
            <a:off x="1844240" y="3497428"/>
            <a:ext cx="3024632" cy="59434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 fmla="*/ 0 w 19214"/>
              <a:gd name="connsiteY0" fmla="*/ 306 h 21295"/>
              <a:gd name="connsiteX1" fmla="*/ 2378 w 19214"/>
              <a:gd name="connsiteY1" fmla="*/ 21295 h 21295"/>
              <a:gd name="connsiteX2" fmla="*/ 17122 w 19214"/>
              <a:gd name="connsiteY2" fmla="*/ 21295 h 21295"/>
              <a:gd name="connsiteX3" fmla="*/ 19214 w 19214"/>
              <a:gd name="connsiteY3" fmla="*/ 0 h 21295"/>
              <a:gd name="connsiteX4" fmla="*/ 0 w 19214"/>
              <a:gd name="connsiteY4" fmla="*/ 306 h 21295"/>
              <a:gd name="connsiteX0" fmla="*/ 0 w 19071"/>
              <a:gd name="connsiteY0" fmla="*/ 1 h 21295"/>
              <a:gd name="connsiteX1" fmla="*/ 2235 w 19071"/>
              <a:gd name="connsiteY1" fmla="*/ 21295 h 21295"/>
              <a:gd name="connsiteX2" fmla="*/ 16979 w 19071"/>
              <a:gd name="connsiteY2" fmla="*/ 21295 h 21295"/>
              <a:gd name="connsiteX3" fmla="*/ 19071 w 19071"/>
              <a:gd name="connsiteY3" fmla="*/ 0 h 21295"/>
              <a:gd name="connsiteX4" fmla="*/ 0 w 19071"/>
              <a:gd name="connsiteY4" fmla="*/ 1 h 2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1" h="21295">
                <a:moveTo>
                  <a:pt x="0" y="1"/>
                </a:moveTo>
                <a:lnTo>
                  <a:pt x="2235" y="21295"/>
                </a:lnTo>
                <a:lnTo>
                  <a:pt x="16979" y="21295"/>
                </a:lnTo>
                <a:lnTo>
                  <a:pt x="19071" y="0"/>
                </a:lnTo>
                <a:lnTo>
                  <a:pt x="0" y="1"/>
                </a:lnTo>
                <a:close/>
              </a:path>
            </a:pathLst>
          </a:custGeom>
          <a:solidFill>
            <a:schemeClr val="tx1">
              <a:lumMod val="65000"/>
              <a:lumOff val="35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sp>
        <p:nvSpPr>
          <p:cNvPr id="14" name="AutoShape 5"/>
          <p:cNvSpPr>
            <a:spLocks noChangeArrowheads="1"/>
          </p:cNvSpPr>
          <p:nvPr/>
        </p:nvSpPr>
        <p:spPr bwMode="auto">
          <a:xfrm rot="10800000">
            <a:off x="2218147" y="2782692"/>
            <a:ext cx="2276819" cy="633923"/>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tx1">
              <a:lumMod val="50000"/>
              <a:lumOff val="50000"/>
            </a:schemeClr>
          </a:solidFill>
          <a:ln>
            <a:noFill/>
          </a:ln>
          <a:extLst/>
        </p:spPr>
        <p:style>
          <a:lnRef idx="2">
            <a:schemeClr val="accent6">
              <a:shade val="50000"/>
            </a:schemeClr>
          </a:lnRef>
          <a:fillRef idx="1">
            <a:schemeClr val="accent6"/>
          </a:fillRef>
          <a:effectRef idx="0">
            <a:schemeClr val="accent6"/>
          </a:effectRef>
          <a:fontRef idx="minor">
            <a:schemeClr val="lt1"/>
          </a:fontRef>
        </p:style>
        <p:txBody>
          <a:bodyPr lIns="60926" tIns="30464" rIns="60926" bIns="30464" rtlCol="0" anchor="ctr"/>
          <a:lstStyle/>
          <a:p>
            <a:pPr algn="ctr"/>
            <a:endParaRPr lang="zh-CN" altLang="en-US" sz="1350" dirty="0"/>
          </a:p>
        </p:txBody>
      </p:sp>
      <p:sp>
        <p:nvSpPr>
          <p:cNvPr id="15" name="AutoShape 3"/>
          <p:cNvSpPr>
            <a:spLocks noChangeArrowheads="1"/>
          </p:cNvSpPr>
          <p:nvPr/>
        </p:nvSpPr>
        <p:spPr bwMode="auto">
          <a:xfrm rot="10800000">
            <a:off x="2893243" y="1916641"/>
            <a:ext cx="926627" cy="256688"/>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65000"/>
            </a:schemeClr>
          </a:solidFill>
          <a:ln>
            <a:noFill/>
          </a:ln>
          <a:extLst/>
        </p:spPr>
        <p:style>
          <a:lnRef idx="2">
            <a:schemeClr val="accent5">
              <a:shade val="50000"/>
            </a:schemeClr>
          </a:lnRef>
          <a:fillRef idx="1">
            <a:schemeClr val="accent5"/>
          </a:fillRef>
          <a:effectRef idx="0">
            <a:schemeClr val="accent5"/>
          </a:effectRef>
          <a:fontRef idx="minor">
            <a:schemeClr val="lt1"/>
          </a:fontRef>
        </p:style>
        <p:txBody>
          <a:bodyPr lIns="60926" tIns="30464" rIns="60926" bIns="30464" rtlCol="0" anchor="ctr"/>
          <a:lstStyle/>
          <a:p>
            <a:pPr algn="ctr"/>
            <a:endParaRPr lang="zh-CN" altLang="en-US" sz="1350" dirty="0"/>
          </a:p>
        </p:txBody>
      </p:sp>
      <p:sp>
        <p:nvSpPr>
          <p:cNvPr id="16" name="AutoShape 6"/>
          <p:cNvSpPr>
            <a:spLocks noChangeArrowheads="1"/>
          </p:cNvSpPr>
          <p:nvPr/>
        </p:nvSpPr>
        <p:spPr bwMode="auto">
          <a:xfrm>
            <a:off x="3066470" y="1351705"/>
            <a:ext cx="580171" cy="490358"/>
          </a:xfrm>
          <a:prstGeom prst="triangle">
            <a:avLst>
              <a:gd name="adj" fmla="val 50000"/>
            </a:avLst>
          </a:prstGeom>
          <a:solidFill>
            <a:schemeClr val="bg1">
              <a:lumMod val="75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sp>
        <p:nvSpPr>
          <p:cNvPr id="17" name="AutoShape 4"/>
          <p:cNvSpPr>
            <a:spLocks noChangeArrowheads="1"/>
          </p:cNvSpPr>
          <p:nvPr/>
        </p:nvSpPr>
        <p:spPr bwMode="auto">
          <a:xfrm rot="10800000">
            <a:off x="2616238" y="2275554"/>
            <a:ext cx="1480637" cy="41298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bg1">
              <a:lumMod val="50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60926" tIns="30464" rIns="60926" bIns="30464" rtlCol="0" anchor="ctr"/>
          <a:lstStyle/>
          <a:p>
            <a:pPr algn="ctr"/>
            <a:endParaRPr lang="zh-CN" altLang="en-US" sz="1350" dirty="0"/>
          </a:p>
        </p:txBody>
      </p:sp>
      <p:cxnSp>
        <p:nvCxnSpPr>
          <p:cNvPr id="19" name="直接连接符 18"/>
          <p:cNvCxnSpPr/>
          <p:nvPr/>
        </p:nvCxnSpPr>
        <p:spPr>
          <a:xfrm>
            <a:off x="3378483" y="1620849"/>
            <a:ext cx="239095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3378483" y="2483261"/>
            <a:ext cx="239095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356556" y="3762171"/>
            <a:ext cx="2412882"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5" name="TextBox 24"/>
          <p:cNvSpPr txBox="1"/>
          <p:nvPr/>
        </p:nvSpPr>
        <p:spPr>
          <a:xfrm>
            <a:off x="5868144" y="3623687"/>
            <a:ext cx="2615712" cy="276967"/>
          </a:xfrm>
          <a:prstGeom prst="rect">
            <a:avLst/>
          </a:prstGeom>
          <a:noFill/>
        </p:spPr>
        <p:txBody>
          <a:bodyPr wrap="none" lIns="60926" tIns="30464" rIns="60926" bIns="30464" rtlCol="0">
            <a:spAutoFit/>
          </a:bodyPr>
          <a:lstStyle/>
          <a:p>
            <a:r>
              <a:rPr lang="zh-CN" altLang="en-US" sz="1400" dirty="0">
                <a:solidFill>
                  <a:prstClr val="black">
                    <a:lumMod val="75000"/>
                    <a:lumOff val="25000"/>
                  </a:prstClr>
                </a:solidFill>
              </a:rPr>
              <a:t>设计移动平台的</a:t>
            </a:r>
            <a:r>
              <a:rPr lang="en-US" altLang="zh-CN" sz="1400" dirty="0">
                <a:solidFill>
                  <a:prstClr val="black">
                    <a:lumMod val="75000"/>
                    <a:lumOff val="25000"/>
                  </a:prstClr>
                </a:solidFill>
              </a:rPr>
              <a:t>Cache</a:t>
            </a:r>
            <a:r>
              <a:rPr lang="zh-CN" altLang="en-US" sz="1400" dirty="0">
                <a:solidFill>
                  <a:prstClr val="black">
                    <a:lumMod val="75000"/>
                    <a:lumOff val="25000"/>
                  </a:prstClr>
                </a:solidFill>
              </a:rPr>
              <a:t>攻击方案</a:t>
            </a:r>
            <a:endParaRPr lang="en-US" altLang="zh-CN" sz="1400" dirty="0">
              <a:solidFill>
                <a:prstClr val="black">
                  <a:lumMod val="75000"/>
                  <a:lumOff val="25000"/>
                </a:prstClr>
              </a:solidFill>
            </a:endParaRPr>
          </a:p>
        </p:txBody>
      </p:sp>
      <p:sp>
        <p:nvSpPr>
          <p:cNvPr id="32" name="TextBox 31"/>
          <p:cNvSpPr txBox="1"/>
          <p:nvPr/>
        </p:nvSpPr>
        <p:spPr>
          <a:xfrm>
            <a:off x="5868144" y="2279405"/>
            <a:ext cx="2099545" cy="313900"/>
          </a:xfrm>
          <a:prstGeom prst="rect">
            <a:avLst/>
          </a:prstGeom>
          <a:noFill/>
        </p:spPr>
        <p:txBody>
          <a:bodyPr wrap="none" lIns="60926" tIns="30464" rIns="60926" bIns="30464" rtlCol="0">
            <a:spAutoFit/>
          </a:bodyPr>
          <a:lstStyle/>
          <a:p>
            <a:pPr>
              <a:lnSpc>
                <a:spcPct val="130000"/>
              </a:lnSpc>
            </a:pPr>
            <a:r>
              <a:rPr lang="zh-CN" altLang="en-US" sz="1400" dirty="0">
                <a:solidFill>
                  <a:prstClr val="black">
                    <a:lumMod val="75000"/>
                    <a:lumOff val="25000"/>
                  </a:prstClr>
                </a:solidFill>
              </a:rPr>
              <a:t>对</a:t>
            </a:r>
            <a:r>
              <a:rPr lang="en-US" altLang="zh-CN" sz="1400" dirty="0">
                <a:solidFill>
                  <a:prstClr val="black">
                    <a:lumMod val="75000"/>
                    <a:lumOff val="25000"/>
                  </a:prstClr>
                </a:solidFill>
              </a:rPr>
              <a:t>AES</a:t>
            </a:r>
            <a:r>
              <a:rPr lang="zh-CN" altLang="en-US" sz="1400" dirty="0">
                <a:solidFill>
                  <a:prstClr val="black">
                    <a:lumMod val="75000"/>
                    <a:lumOff val="25000"/>
                  </a:prstClr>
                </a:solidFill>
              </a:rPr>
              <a:t>加密算法进行攻击</a:t>
            </a:r>
            <a:endParaRPr lang="en-US" altLang="zh-CN" sz="1400" dirty="0">
              <a:solidFill>
                <a:prstClr val="black">
                  <a:lumMod val="75000"/>
                  <a:lumOff val="25000"/>
                </a:prstClr>
              </a:solidFill>
            </a:endParaRPr>
          </a:p>
        </p:txBody>
      </p:sp>
      <p:sp>
        <p:nvSpPr>
          <p:cNvPr id="40" name="TextBox 39"/>
          <p:cNvSpPr txBox="1"/>
          <p:nvPr/>
        </p:nvSpPr>
        <p:spPr>
          <a:xfrm>
            <a:off x="5868144" y="1458400"/>
            <a:ext cx="2256639" cy="276967"/>
          </a:xfrm>
          <a:prstGeom prst="rect">
            <a:avLst/>
          </a:prstGeom>
          <a:noFill/>
        </p:spPr>
        <p:txBody>
          <a:bodyPr wrap="none" lIns="60926" tIns="30464" rIns="60926" bIns="30464" rtlCol="0">
            <a:spAutoFit/>
          </a:bodyPr>
          <a:lstStyle/>
          <a:p>
            <a:r>
              <a:rPr lang="zh-CN" altLang="en-US" sz="1400" dirty="0">
                <a:solidFill>
                  <a:prstClr val="black">
                    <a:lumMod val="75000"/>
                    <a:lumOff val="25000"/>
                  </a:prstClr>
                </a:solidFill>
              </a:rPr>
              <a:t>提出预防</a:t>
            </a:r>
            <a:r>
              <a:rPr lang="en-US" altLang="zh-CN" sz="1400" dirty="0">
                <a:solidFill>
                  <a:prstClr val="black">
                    <a:lumMod val="75000"/>
                    <a:lumOff val="25000"/>
                  </a:prstClr>
                </a:solidFill>
              </a:rPr>
              <a:t>Cache</a:t>
            </a:r>
            <a:r>
              <a:rPr lang="zh-CN" altLang="en-US" sz="1400" dirty="0">
                <a:solidFill>
                  <a:prstClr val="black">
                    <a:lumMod val="75000"/>
                    <a:lumOff val="25000"/>
                  </a:prstClr>
                </a:solidFill>
              </a:rPr>
              <a:t>攻击的建议</a:t>
            </a:r>
            <a:endParaRPr lang="en-US" altLang="zh-CN" sz="1400" dirty="0">
              <a:solidFill>
                <a:prstClr val="black">
                  <a:lumMod val="75000"/>
                  <a:lumOff val="25000"/>
                </a:prstClr>
              </a:solidFill>
            </a:endParaRPr>
          </a:p>
        </p:txBody>
      </p:sp>
    </p:spTree>
    <p:extLst>
      <p:ext uri="{BB962C8B-B14F-4D97-AF65-F5344CB8AC3E}">
        <p14:creationId xmlns:p14="http://schemas.microsoft.com/office/powerpoint/2010/main" val="284617264"/>
      </p:ext>
    </p:extLst>
  </p:cSld>
  <p:clrMapOvr>
    <a:masterClrMapping/>
  </p:clrMapOvr>
  <p:transition spd="slow" advClick="0" advTm="300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zh-CN" altLang="en-US" sz="2000" b="1" spc="300" dirty="0" smtClean="0">
                <a:solidFill>
                  <a:schemeClr val="bg1"/>
                </a:solidFill>
                <a:cs typeface="+mn-ea"/>
                <a:sym typeface="+mn-lt"/>
              </a:rPr>
              <a:t>攻击方案</a:t>
            </a:r>
            <a:endParaRPr lang="zh-CN" altLang="en-US" sz="2000" b="1" spc="300"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精确计时方式</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高效驱逐策略</a:t>
            </a:r>
          </a:p>
        </p:txBody>
      </p:sp>
      <p:sp>
        <p:nvSpPr>
          <p:cNvPr id="78" name="TextBox 77"/>
          <p:cNvSpPr txBox="1"/>
          <p:nvPr/>
        </p:nvSpPr>
        <p:spPr>
          <a:xfrm>
            <a:off x="4716016" y="3806920"/>
            <a:ext cx="1728000" cy="27699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cs typeface="+mn-ea"/>
                <a:sym typeface="+mn-lt"/>
              </a:rPr>
              <a:t>有效攻击方案</a:t>
            </a:r>
            <a:endParaRPr lang="zh-CN" altLang="en-US" sz="1200" dirty="0">
              <a:cs typeface="+mn-ea"/>
              <a:sym typeface="+mn-lt"/>
            </a:endParaRP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Impact" panose="020B0806030902050204" pitchFamily="34" charset="0"/>
                <a:cs typeface="+mn-ea"/>
                <a:sym typeface="+mn-lt"/>
              </a:rPr>
              <a:t>03</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KSO_Shape"/>
          <p:cNvSpPr>
            <a:spLocks/>
          </p:cNvSpPr>
          <p:nvPr/>
        </p:nvSpPr>
        <p:spPr bwMode="auto">
          <a:xfrm>
            <a:off x="3563888" y="3318765"/>
            <a:ext cx="670248" cy="669131"/>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extLst>
      <p:ext uri="{BB962C8B-B14F-4D97-AF65-F5344CB8AC3E}">
        <p14:creationId xmlns:p14="http://schemas.microsoft.com/office/powerpoint/2010/main" val="342274421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A000120141119A01PPBG">
  <a:themeElements>
    <a:clrScheme name="自定义 373">
      <a:dk1>
        <a:srgbClr val="5F5F5F"/>
      </a:dk1>
      <a:lt1>
        <a:srgbClr val="FFFFFF"/>
      </a:lt1>
      <a:dk2>
        <a:srgbClr val="5F5F5F"/>
      </a:dk2>
      <a:lt2>
        <a:srgbClr val="FFFFFF"/>
      </a:lt2>
      <a:accent1>
        <a:srgbClr val="64606D"/>
      </a:accent1>
      <a:accent2>
        <a:srgbClr val="B99179"/>
      </a:accent2>
      <a:accent3>
        <a:srgbClr val="9994A6"/>
      </a:accent3>
      <a:accent4>
        <a:srgbClr val="CDB7CD"/>
      </a:accent4>
      <a:accent5>
        <a:srgbClr val="B9D9E7"/>
      </a:accent5>
      <a:accent6>
        <a:srgbClr val="FFC000"/>
      </a:accent6>
      <a:hlink>
        <a:srgbClr val="00B0F0"/>
      </a:hlink>
      <a:folHlink>
        <a:srgbClr val="AFB2B4"/>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A000120150302A07KPBG</Template>
  <TotalTime>4399</TotalTime>
  <Words>1206</Words>
  <Application>Microsoft Office PowerPoint</Application>
  <PresentationFormat>全屏显示(16:9)</PresentationFormat>
  <Paragraphs>271</Paragraphs>
  <Slides>34</Slides>
  <Notes>11</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宋体</vt:lpstr>
      <vt:lpstr>Impact</vt:lpstr>
      <vt:lpstr>Calibri</vt:lpstr>
      <vt:lpstr>Cambria Math</vt:lpstr>
      <vt:lpstr>华文黑体</vt:lpstr>
      <vt:lpstr>Arial</vt:lpstr>
      <vt:lpstr>Times New Roman</vt:lpstr>
      <vt:lpstr>黑体</vt:lpstr>
      <vt:lpstr>굴림</vt:lpstr>
      <vt:lpstr>微软雅黑</vt:lpstr>
      <vt:lpstr>Century Gothic</vt:lpstr>
      <vt:lpstr>Wingdings</vt:lpstr>
      <vt:lpstr>幼圆</vt:lpstr>
      <vt:lpstr>A000120141119A01PPBG</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感谢老师批评指正</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mycomputer</dc:creator>
  <cp:lastModifiedBy>f</cp:lastModifiedBy>
  <cp:revision>123</cp:revision>
  <dcterms:created xsi:type="dcterms:W3CDTF">2015-12-01T00:32:54Z</dcterms:created>
  <dcterms:modified xsi:type="dcterms:W3CDTF">2018-03-06T05:43:33Z</dcterms:modified>
</cp:coreProperties>
</file>